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0" r:id="rId3"/>
  </p:sldMasterIdLst>
  <p:sldIdLst>
    <p:sldId id="257" r:id="rId4"/>
    <p:sldId id="258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67" r:id="rId13"/>
    <p:sldId id="280" r:id="rId14"/>
    <p:sldId id="294" r:id="rId15"/>
    <p:sldId id="291" r:id="rId16"/>
    <p:sldId id="289" r:id="rId17"/>
    <p:sldId id="288" r:id="rId18"/>
    <p:sldId id="287" r:id="rId19"/>
    <p:sldId id="286" r:id="rId20"/>
    <p:sldId id="285" r:id="rId21"/>
    <p:sldId id="284" r:id="rId22"/>
    <p:sldId id="283" r:id="rId23"/>
    <p:sldId id="281" r:id="rId24"/>
    <p:sldId id="282" r:id="rId25"/>
    <p:sldId id="296" r:id="rId26"/>
    <p:sldId id="293" r:id="rId27"/>
    <p:sldId id="292" r:id="rId28"/>
    <p:sldId id="295" r:id="rId29"/>
    <p:sldId id="265" r:id="rId30"/>
  </p:sldIdLst>
  <p:sldSz cx="12192000" cy="6858000"/>
  <p:notesSz cx="6858000" cy="9144000"/>
  <p:custShowLst>
    <p:custShow name="재구성한 쇼 1" id="0">
      <p:sldLst>
        <p:sld r:id="rId7"/>
        <p:sld r:id="rId8"/>
        <p:sld r:id="rId9"/>
        <p:sld r:id="rId10"/>
        <p:sld r:id="rId11"/>
        <p:sld r:id="rId12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DD752AF0-948D-44A6-9A72-C0678D3FDED8}">
          <p14:sldIdLst>
            <p14:sldId id="257"/>
            <p14:sldId id="258"/>
            <p14:sldId id="297"/>
            <p14:sldId id="298"/>
            <p14:sldId id="299"/>
            <p14:sldId id="300"/>
            <p14:sldId id="301"/>
            <p14:sldId id="302"/>
            <p14:sldId id="303"/>
            <p14:sldId id="267"/>
            <p14:sldId id="280"/>
            <p14:sldId id="294"/>
            <p14:sldId id="291"/>
            <p14:sldId id="289"/>
            <p14:sldId id="288"/>
            <p14:sldId id="287"/>
            <p14:sldId id="286"/>
            <p14:sldId id="285"/>
            <p14:sldId id="284"/>
            <p14:sldId id="283"/>
            <p14:sldId id="281"/>
            <p14:sldId id="282"/>
            <p14:sldId id="296"/>
            <p14:sldId id="293"/>
            <p14:sldId id="292"/>
            <p14:sldId id="295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0" autoAdjust="0"/>
    <p:restoredTop sz="94660"/>
  </p:normalViewPr>
  <p:slideViewPr>
    <p:cSldViewPr snapToGrid="0">
      <p:cViewPr varScale="1">
        <p:scale>
          <a:sx n="44" d="100"/>
          <a:sy n="44" d="100"/>
        </p:scale>
        <p:origin x="48" y="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7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38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tilisateur\Documents\Perso\sho8\Origami\fond1_origami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349" y="878856"/>
            <a:ext cx="5856651" cy="1470025"/>
          </a:xfrm>
        </p:spPr>
        <p:txBody>
          <a:bodyPr lIns="0" rIns="0" anchor="b">
            <a:normAutofit/>
          </a:bodyPr>
          <a:lstStyle>
            <a:lvl1pPr>
              <a:defRPr sz="3200" b="1" cap="all" baseline="0">
                <a:solidFill>
                  <a:srgbClr val="0086A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625600" y="2708921"/>
            <a:ext cx="2844800" cy="365125"/>
          </a:xfrm>
        </p:spPr>
        <p:txBody>
          <a:bodyPr/>
          <a:lstStyle>
            <a:lvl1pPr algn="ctr">
              <a:defRPr sz="14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7D89EED-4E11-4D7F-9EAA-86CBFAD2334D}" type="datetimeFigureOut">
              <a:rPr lang="fr-FR" smtClean="0"/>
              <a:pPr/>
              <a:t>16/03/2016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239349" y="2528900"/>
            <a:ext cx="5856651" cy="0"/>
          </a:xfrm>
          <a:prstGeom prst="line">
            <a:avLst/>
          </a:prstGeom>
          <a:ln w="28575">
            <a:solidFill>
              <a:srgbClr val="008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45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1 on"/>
          <p:cNvSpPr/>
          <p:nvPr userDrawn="1"/>
        </p:nvSpPr>
        <p:spPr>
          <a:xfrm>
            <a:off x="91440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3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 b="6046"/>
          <a:stretch/>
        </p:blipFill>
        <p:spPr bwMode="auto">
          <a:xfrm>
            <a:off x="18903" y="767317"/>
            <a:ext cx="12192000" cy="5909931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071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ab 2 on"/>
          <p:cNvSpPr/>
          <p:nvPr userDrawn="1"/>
        </p:nvSpPr>
        <p:spPr>
          <a:xfrm>
            <a:off x="268224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2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 b="6046"/>
          <a:stretch/>
        </p:blipFill>
        <p:spPr bwMode="auto">
          <a:xfrm>
            <a:off x="18903" y="767317"/>
            <a:ext cx="12192000" cy="5909931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3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ab 3 on"/>
          <p:cNvSpPr/>
          <p:nvPr userDrawn="1"/>
        </p:nvSpPr>
        <p:spPr>
          <a:xfrm>
            <a:off x="4439728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2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 b="6046"/>
          <a:stretch/>
        </p:blipFill>
        <p:spPr bwMode="auto">
          <a:xfrm>
            <a:off x="18903" y="767317"/>
            <a:ext cx="12192000" cy="5909931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9165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ab 4 on"/>
          <p:cNvSpPr/>
          <p:nvPr userDrawn="1"/>
        </p:nvSpPr>
        <p:spPr>
          <a:xfrm>
            <a:off x="621792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1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/>
          <a:stretch/>
        </p:blipFill>
        <p:spPr bwMode="auto">
          <a:xfrm>
            <a:off x="0" y="762000"/>
            <a:ext cx="12192000" cy="6324600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692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ab 5 on"/>
          <p:cNvSpPr/>
          <p:nvPr userDrawn="1"/>
        </p:nvSpPr>
        <p:spPr>
          <a:xfrm>
            <a:off x="798576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1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/>
          <a:stretch/>
        </p:blipFill>
        <p:spPr bwMode="auto">
          <a:xfrm>
            <a:off x="0" y="762000"/>
            <a:ext cx="12192000" cy="6324600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1554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ab 6 on"/>
          <p:cNvSpPr/>
          <p:nvPr userDrawn="1"/>
        </p:nvSpPr>
        <p:spPr>
          <a:xfrm>
            <a:off x="9763185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1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/>
          <a:stretch/>
        </p:blipFill>
        <p:spPr bwMode="auto">
          <a:xfrm>
            <a:off x="0" y="762000"/>
            <a:ext cx="12192000" cy="6324600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6317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31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271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uc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hlinkClick r:id="" action="ppaction://hlinkshowjump?jump=nextslide"/>
          </p:cNvPr>
          <p:cNvSpPr/>
          <p:nvPr userDrawn="1"/>
        </p:nvSpPr>
        <p:spPr>
          <a:xfrm>
            <a:off x="10944447" y="6019800"/>
            <a:ext cx="6096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Left Arrow 2"/>
          <p:cNvSpPr/>
          <p:nvPr userDrawn="1"/>
        </p:nvSpPr>
        <p:spPr>
          <a:xfrm>
            <a:off x="609600" y="6019800"/>
            <a:ext cx="609600" cy="457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ounded Rectangle 3"/>
          <p:cNvSpPr/>
          <p:nvPr userDrawn="1"/>
        </p:nvSpPr>
        <p:spPr>
          <a:xfrm>
            <a:off x="457201" y="847726"/>
            <a:ext cx="11290300" cy="5029200"/>
          </a:xfrm>
          <a:prstGeom prst="roundRect">
            <a:avLst>
              <a:gd name="adj" fmla="val 3124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90193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tilisateur\Documents\Perso\sho8\Origami\fond1_origami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349" y="878856"/>
            <a:ext cx="5856651" cy="1470025"/>
          </a:xfrm>
        </p:spPr>
        <p:txBody>
          <a:bodyPr lIns="0" rIns="0" anchor="b">
            <a:normAutofit/>
          </a:bodyPr>
          <a:lstStyle>
            <a:lvl1pPr>
              <a:defRPr sz="3200" b="1" cap="all" baseline="0">
                <a:solidFill>
                  <a:srgbClr val="0086A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625600" y="2708921"/>
            <a:ext cx="2844800" cy="365125"/>
          </a:xfrm>
        </p:spPr>
        <p:txBody>
          <a:bodyPr/>
          <a:lstStyle>
            <a:lvl1pPr algn="ctr">
              <a:defRPr sz="14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7D89EED-4E11-4D7F-9EAA-86CBFAD2334D}" type="datetimeFigureOut">
              <a:rPr lang="fr-FR" smtClean="0"/>
              <a:pPr/>
              <a:t>16/03/2016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239349" y="2528900"/>
            <a:ext cx="5856651" cy="0"/>
          </a:xfrm>
          <a:prstGeom prst="line">
            <a:avLst/>
          </a:prstGeom>
          <a:ln w="28575">
            <a:solidFill>
              <a:srgbClr val="008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6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Perso\sho8\Origami\fond2_origami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11957" y="274638"/>
            <a:ext cx="5870443" cy="1143000"/>
          </a:xfrm>
        </p:spPr>
        <p:txBody>
          <a:bodyPr>
            <a:noAutofit/>
          </a:bodyPr>
          <a:lstStyle>
            <a:lvl1pPr algn="r">
              <a:defRPr sz="2800" cap="all" baseline="0">
                <a:solidFill>
                  <a:srgbClr val="0086A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847861" y="1988841"/>
            <a:ext cx="6734539" cy="4137323"/>
          </a:xfrm>
        </p:spPr>
        <p:txBody>
          <a:bodyPr lIns="0" rIns="0">
            <a:normAutofit/>
          </a:bodyPr>
          <a:lstStyle>
            <a:lvl1pPr algn="r">
              <a:defRPr sz="24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1pPr>
            <a:lvl2pPr algn="r">
              <a:defRPr sz="20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2pPr>
            <a:lvl3pPr algn="r">
              <a:defRPr sz="18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3pPr>
            <a:lvl4pPr algn="r">
              <a:defRPr sz="16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4pPr>
            <a:lvl5pPr algn="r">
              <a:defRPr sz="16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672064" y="6356351"/>
            <a:ext cx="3860800" cy="365125"/>
          </a:xfrm>
        </p:spPr>
        <p:txBody>
          <a:bodyPr/>
          <a:lstStyle/>
          <a:p>
            <a:pPr algn="r"/>
            <a:r>
              <a:rPr lang="en-US" noProof="0" dirty="0"/>
              <a:t>Your footer here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704512" y="6356351"/>
            <a:ext cx="877888" cy="365125"/>
          </a:xfrm>
        </p:spPr>
        <p:txBody>
          <a:bodyPr/>
          <a:lstStyle>
            <a:lvl1pPr algn="r">
              <a:defRPr/>
            </a:lvl1pPr>
          </a:lstStyle>
          <a:p>
            <a:fld id="{AE199FAC-4B86-4121-B622-50028D35B744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4847861" y="6309320"/>
            <a:ext cx="6720747" cy="0"/>
          </a:xfrm>
          <a:prstGeom prst="line">
            <a:avLst/>
          </a:prstGeom>
          <a:ln w="28575">
            <a:solidFill>
              <a:srgbClr val="008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pied de page 4"/>
          <p:cNvSpPr txBox="1">
            <a:spLocks/>
          </p:cNvSpPr>
          <p:nvPr userDrawn="1"/>
        </p:nvSpPr>
        <p:spPr>
          <a:xfrm>
            <a:off x="10416480" y="6356351"/>
            <a:ext cx="500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424177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192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1 on"/>
          <p:cNvSpPr/>
          <p:nvPr userDrawn="1"/>
        </p:nvSpPr>
        <p:spPr>
          <a:xfrm>
            <a:off x="91440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3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 b="6046"/>
          <a:stretch/>
        </p:blipFill>
        <p:spPr bwMode="auto">
          <a:xfrm>
            <a:off x="18903" y="767317"/>
            <a:ext cx="12192000" cy="5909931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1768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ab 2 on"/>
          <p:cNvSpPr/>
          <p:nvPr userDrawn="1"/>
        </p:nvSpPr>
        <p:spPr>
          <a:xfrm>
            <a:off x="268224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2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 b="6046"/>
          <a:stretch/>
        </p:blipFill>
        <p:spPr bwMode="auto">
          <a:xfrm>
            <a:off x="18903" y="767317"/>
            <a:ext cx="12192000" cy="5909931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766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ab 3 on"/>
          <p:cNvSpPr/>
          <p:nvPr userDrawn="1"/>
        </p:nvSpPr>
        <p:spPr>
          <a:xfrm>
            <a:off x="4439728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2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 b="6046"/>
          <a:stretch/>
        </p:blipFill>
        <p:spPr bwMode="auto">
          <a:xfrm>
            <a:off x="18903" y="767317"/>
            <a:ext cx="12192000" cy="5909931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35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2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64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3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88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7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97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" Target="../slides/slide2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" Target="../slides/slide10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0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12192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lor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header"/>
          <p:cNvSpPr/>
          <p:nvPr userDrawn="1"/>
        </p:nvSpPr>
        <p:spPr>
          <a:xfrm>
            <a:off x="0" y="0"/>
            <a:ext cx="12192000" cy="14478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ab1"/>
          <p:cNvSpPr/>
          <p:nvPr userDrawn="1"/>
        </p:nvSpPr>
        <p:spPr>
          <a:xfrm>
            <a:off x="91440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tab2"/>
          <p:cNvSpPr/>
          <p:nvPr userDrawn="1"/>
        </p:nvSpPr>
        <p:spPr>
          <a:xfrm>
            <a:off x="268224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tab3"/>
          <p:cNvSpPr/>
          <p:nvPr userDrawn="1"/>
        </p:nvSpPr>
        <p:spPr>
          <a:xfrm>
            <a:off x="445008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" name="tab4"/>
          <p:cNvSpPr/>
          <p:nvPr userDrawn="1"/>
        </p:nvSpPr>
        <p:spPr>
          <a:xfrm>
            <a:off x="621792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tab5"/>
          <p:cNvSpPr/>
          <p:nvPr userDrawn="1"/>
        </p:nvSpPr>
        <p:spPr>
          <a:xfrm>
            <a:off x="798576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tab6"/>
          <p:cNvSpPr/>
          <p:nvPr userDrawn="1"/>
        </p:nvSpPr>
        <p:spPr>
          <a:xfrm>
            <a:off x="975360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5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10"/>
          <a:srcRect t="7778" b="6046"/>
          <a:stretch/>
        </p:blipFill>
        <p:spPr bwMode="auto">
          <a:xfrm>
            <a:off x="18903" y="767317"/>
            <a:ext cx="12192000" cy="5909931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  <p:sp>
        <p:nvSpPr>
          <p:cNvPr id="16" name="link1" hidden="1">
            <a:hlinkClick r:id="rId11" action="ppaction://hlinksldjump"/>
          </p:cNvPr>
          <p:cNvSpPr/>
          <p:nvPr userDrawn="1"/>
        </p:nvSpPr>
        <p:spPr>
          <a:xfrm>
            <a:off x="914400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link2" hidden="1">
            <a:hlinkClick r:id="rId12" action="ppaction://hlinksldjump"/>
          </p:cNvPr>
          <p:cNvSpPr/>
          <p:nvPr userDrawn="1"/>
        </p:nvSpPr>
        <p:spPr>
          <a:xfrm>
            <a:off x="2682240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link3" hidden="1">
            <a:hlinkClick r:id="" action="ppaction://noaction"/>
          </p:cNvPr>
          <p:cNvSpPr/>
          <p:nvPr userDrawn="1"/>
        </p:nvSpPr>
        <p:spPr>
          <a:xfrm>
            <a:off x="4470400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link4" hidden="1">
            <a:hlinkClick r:id="" action="ppaction://noaction"/>
          </p:cNvPr>
          <p:cNvSpPr/>
          <p:nvPr userDrawn="1"/>
        </p:nvSpPr>
        <p:spPr>
          <a:xfrm>
            <a:off x="6227371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link5" hidden="1">
            <a:hlinkClick r:id="" action="ppaction://noaction"/>
          </p:cNvPr>
          <p:cNvSpPr/>
          <p:nvPr userDrawn="1"/>
        </p:nvSpPr>
        <p:spPr>
          <a:xfrm>
            <a:off x="7985760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link6" hidden="1">
            <a:hlinkClick r:id="rId12" action="ppaction://hlinksldjump"/>
          </p:cNvPr>
          <p:cNvSpPr/>
          <p:nvPr userDrawn="1"/>
        </p:nvSpPr>
        <p:spPr>
          <a:xfrm>
            <a:off x="9753600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1412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89EED-4E11-4D7F-9EAA-86CBFAD2334D}" type="datetimeFigureOut">
              <a:rPr lang="fr-FR" smtClean="0"/>
              <a:t>16/03/2016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footer here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9FAC-4B86-4121-B622-50028D35B744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502266" y="5799922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5491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6" Type="http://schemas.openxmlformats.org/officeDocument/2006/relationships/tags" Target="../tags/tag76.xml"/><Relationship Id="rId84" Type="http://schemas.openxmlformats.org/officeDocument/2006/relationships/tags" Target="../tags/tag84.xml"/><Relationship Id="rId89" Type="http://schemas.openxmlformats.org/officeDocument/2006/relationships/slideLayout" Target="../slideLayouts/slideLayout18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87" Type="http://schemas.openxmlformats.org/officeDocument/2006/relationships/tags" Target="../tags/tag87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rticulate.com/download/blue-top-tabs" TargetMode="External"/><Relationship Id="rId2" Type="http://schemas.openxmlformats.org/officeDocument/2006/relationships/hyperlink" Target="http://www.showeet.com/02/09/2012/templates/origami-free-template-powerpoint-impress/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officetimelin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239349" y="2166743"/>
            <a:ext cx="5856651" cy="147002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캡스톤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디자인</a:t>
            </a:r>
            <a:b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수행 계획 발표</a:t>
            </a:r>
            <a:b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시청각을 이용한 전시관 및 박물관 안내 어플리케이션</a:t>
            </a:r>
            <a:b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9347200" y="5099518"/>
            <a:ext cx="2844800" cy="365125"/>
          </a:xfrm>
        </p:spPr>
        <p:txBody>
          <a:bodyPr/>
          <a:lstStyle/>
          <a:p>
            <a:r>
              <a:rPr 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Team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하모니</a:t>
            </a:r>
            <a:endParaRPr lang="fr-F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303566" y="5464643"/>
            <a:ext cx="3206675" cy="90636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txBody>
          <a:bodyPr wrap="none" lIns="144000" tIns="144000" rIns="144000" bIns="144000" rtlCol="0">
            <a:spAutoFit/>
          </a:bodyPr>
          <a:lstStyle/>
          <a:p>
            <a:pPr algn="r"/>
            <a:r>
              <a:rPr lang="ko-KR" altLang="en-US" sz="2000" cap="small" dirty="0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발표 </a:t>
            </a:r>
            <a:r>
              <a:rPr lang="en-US" altLang="ko-KR" sz="2000" cap="small" dirty="0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: </a:t>
            </a:r>
            <a:r>
              <a:rPr lang="ko-KR" altLang="en-US" sz="2000" cap="small" dirty="0" err="1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컴퓨터학부</a:t>
            </a:r>
            <a:r>
              <a:rPr lang="ko-KR" altLang="en-US" sz="2000" cap="small" dirty="0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 박성준</a:t>
            </a:r>
            <a:endParaRPr lang="en-US" altLang="ko-KR" sz="2000" cap="small" dirty="0">
              <a:solidFill>
                <a:srgbClr val="00204F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  <a:p>
            <a:pPr algn="r"/>
            <a:r>
              <a:rPr lang="ko-KR" altLang="en-US" sz="2000" cap="small" dirty="0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미술학과 </a:t>
            </a:r>
            <a:r>
              <a:rPr lang="ko-KR" altLang="en-US" sz="2000" cap="small" dirty="0" err="1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최신우</a:t>
            </a:r>
            <a:endParaRPr lang="en-US" altLang="ko-KR" sz="2000" cap="small" dirty="0">
              <a:solidFill>
                <a:srgbClr val="00204F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5" name="Espace réservé de la date 1"/>
          <p:cNvSpPr txBox="1">
            <a:spLocks/>
          </p:cNvSpPr>
          <p:nvPr/>
        </p:nvSpPr>
        <p:spPr>
          <a:xfrm>
            <a:off x="9137153" y="639273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400" kern="1200">
                <a:solidFill>
                  <a:srgbClr val="00204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2016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fr-F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3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r>
              <a:rPr lang="fr-F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16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endParaRPr lang="fr-F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3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0" name="TextBox 29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84912" y="1130828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구성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971107" y="2427486"/>
            <a:ext cx="8185582" cy="3382469"/>
            <a:chOff x="2134940" y="2725852"/>
            <a:chExt cx="8185582" cy="3382469"/>
          </a:xfrm>
        </p:grpSpPr>
        <p:pic>
          <p:nvPicPr>
            <p:cNvPr id="38" name="그림 37" descr="Back-203 :: 컴퓨터 게임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6851" y="4554650"/>
              <a:ext cx="1553671" cy="1553671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418651" y="2932196"/>
              <a:ext cx="3992049" cy="107219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0" name="그림 39" descr="삼성전자, 윈도우폰7 탑재한 스마트폰 '포커스' 미국 ...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5481" y="2725852"/>
              <a:ext cx="1555041" cy="1555041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2577750" y="4963300"/>
              <a:ext cx="1642685" cy="73637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지도 데이터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관리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08853" y="4963300"/>
              <a:ext cx="1650778" cy="73637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전시물 데이터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관리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577750" y="3098085"/>
              <a:ext cx="1642685" cy="73637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길 안내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기능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608853" y="3098085"/>
              <a:ext cx="1650778" cy="73637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설명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기능</a:t>
              </a:r>
            </a:p>
          </p:txBody>
        </p:sp>
        <p:cxnSp>
          <p:nvCxnSpPr>
            <p:cNvPr id="45" name="직선 화살표 연결선 44"/>
            <p:cNvCxnSpPr>
              <a:stCxn id="41" idx="0"/>
              <a:endCxn id="43" idx="2"/>
            </p:cNvCxnSpPr>
            <p:nvPr/>
          </p:nvCxnSpPr>
          <p:spPr>
            <a:xfrm flipV="1">
              <a:off x="3399093" y="3834460"/>
              <a:ext cx="0" cy="11288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42" idx="0"/>
              <a:endCxn id="44" idx="2"/>
            </p:cNvCxnSpPr>
            <p:nvPr/>
          </p:nvCxnSpPr>
          <p:spPr>
            <a:xfrm flipV="1">
              <a:off x="5434242" y="3834459"/>
              <a:ext cx="0" cy="11288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6963635" y="4963300"/>
              <a:ext cx="1650778" cy="73637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추천 코스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관리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63638" y="3098085"/>
              <a:ext cx="1650776" cy="73637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추천 코스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기능</a:t>
              </a:r>
            </a:p>
          </p:txBody>
        </p:sp>
        <p:cxnSp>
          <p:nvCxnSpPr>
            <p:cNvPr id="49" name="직선 화살표 연결선 48"/>
            <p:cNvCxnSpPr>
              <a:stCxn id="47" idx="0"/>
              <a:endCxn id="48" idx="2"/>
            </p:cNvCxnSpPr>
            <p:nvPr/>
          </p:nvCxnSpPr>
          <p:spPr>
            <a:xfrm flipV="1">
              <a:off x="7789024" y="3834459"/>
              <a:ext cx="2" cy="11288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174835" y="3173884"/>
              <a:ext cx="423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</a:t>
              </a:r>
              <a:endPara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1" name="직선 화살표 연결선 50"/>
            <p:cNvCxnSpPr>
              <a:stCxn id="39" idx="3"/>
              <a:endCxn id="48" idx="1"/>
            </p:cNvCxnSpPr>
            <p:nvPr/>
          </p:nvCxnSpPr>
          <p:spPr>
            <a:xfrm flipV="1">
              <a:off x="6410700" y="3466272"/>
              <a:ext cx="552938" cy="20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타원 51"/>
            <p:cNvSpPr/>
            <p:nvPr/>
          </p:nvSpPr>
          <p:spPr>
            <a:xfrm>
              <a:off x="2134940" y="4169097"/>
              <a:ext cx="1201006" cy="624269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4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비콘기반</a:t>
              </a:r>
              <a:endPara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위치인식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46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4912" y="113082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610" y="2728675"/>
            <a:ext cx="1169017" cy="288816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79145" y="2228045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54079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ooper Black" panose="0208090404030B020404" pitchFamily="18" charset="0"/>
                <a:ea typeface="HY견고딕" panose="02030600000101010101" pitchFamily="18" charset="-127"/>
              </a:rPr>
              <a:t>Requirements</a:t>
            </a:r>
            <a:endParaRPr lang="ko-KR" altLang="en-US" sz="2800" dirty="0">
              <a:solidFill>
                <a:schemeClr val="tx1"/>
              </a:solidFill>
              <a:latin typeface="Cooper Black" panose="0208090404030B020404" pitchFamily="18" charset="0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1560" y="3390105"/>
            <a:ext cx="45432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관람자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전시관 연결 지원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전시관 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355709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4912" y="113082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17986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57919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관람자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전시관 연결 지원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977832" y="4100861"/>
            <a:ext cx="1555041" cy="1850145"/>
            <a:chOff x="2509065" y="4561796"/>
            <a:chExt cx="1555041" cy="1850145"/>
          </a:xfrm>
        </p:grpSpPr>
        <p:pic>
          <p:nvPicPr>
            <p:cNvPr id="33" name="그림 32" descr="삼성전자, 윈도우폰7 탑재한 스마트폰 '포커스' 미국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065" y="4561796"/>
              <a:ext cx="1555041" cy="155504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680606" y="6042609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안드로이드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226193" y="3151787"/>
            <a:ext cx="2522033" cy="973872"/>
            <a:chOff x="3757426" y="3406658"/>
            <a:chExt cx="2522033" cy="973872"/>
          </a:xfrm>
        </p:grpSpPr>
        <p:cxnSp>
          <p:nvCxnSpPr>
            <p:cNvPr id="39" name="직선 화살표 연결선 38"/>
            <p:cNvCxnSpPr/>
            <p:nvPr/>
          </p:nvCxnSpPr>
          <p:spPr>
            <a:xfrm flipV="1">
              <a:off x="3757426" y="3406658"/>
              <a:ext cx="2522033" cy="9738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838406" y="352196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1. GPS </a:t>
              </a:r>
              <a:r>
                <a:rPr lang="ko-KR" altLang="en-US" sz="1400" dirty="0"/>
                <a:t>정보 전송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547163" y="4102695"/>
            <a:ext cx="1553671" cy="1790240"/>
            <a:chOff x="5985905" y="4563166"/>
            <a:chExt cx="1553671" cy="1790240"/>
          </a:xfrm>
        </p:grpSpPr>
        <p:pic>
          <p:nvPicPr>
            <p:cNvPr id="42" name="그림 41" descr="Back-203 :: 컴퓨터 게임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905" y="4563166"/>
              <a:ext cx="1553671" cy="1553671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072508" y="5984074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전시관 관리자</a:t>
              </a:r>
              <a:endPara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26193" y="3357207"/>
            <a:ext cx="2540343" cy="986183"/>
            <a:chOff x="3757426" y="3612078"/>
            <a:chExt cx="2540343" cy="986183"/>
          </a:xfrm>
        </p:grpSpPr>
        <p:cxnSp>
          <p:nvCxnSpPr>
            <p:cNvPr id="45" name="직선 화살표 연결선 44"/>
            <p:cNvCxnSpPr/>
            <p:nvPr/>
          </p:nvCxnSpPr>
          <p:spPr>
            <a:xfrm flipH="1">
              <a:off x="3757426" y="3612078"/>
              <a:ext cx="2540343" cy="9861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511026" y="4250096"/>
              <a:ext cx="1768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2. </a:t>
              </a:r>
              <a:r>
                <a:rPr lang="ko-KR" altLang="en-US" sz="1400" dirty="0"/>
                <a:t>박물관 정보 전송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226193" y="4827482"/>
            <a:ext cx="2228479" cy="309949"/>
            <a:chOff x="3757426" y="5082353"/>
            <a:chExt cx="2228479" cy="309949"/>
          </a:xfrm>
        </p:grpSpPr>
        <p:cxnSp>
          <p:nvCxnSpPr>
            <p:cNvPr id="48" name="직선 화살표 연결선 47"/>
            <p:cNvCxnSpPr/>
            <p:nvPr/>
          </p:nvCxnSpPr>
          <p:spPr>
            <a:xfrm flipV="1">
              <a:off x="3757426" y="5392301"/>
              <a:ext cx="222847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843363" y="5082353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3. </a:t>
              </a:r>
              <a:r>
                <a:rPr lang="ko-KR" altLang="en-US" sz="1400" dirty="0"/>
                <a:t>접속 및 서비스 요청</a:t>
              </a: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610" y="2728675"/>
            <a:ext cx="1169017" cy="288816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596136" y="2372963"/>
            <a:ext cx="1485237" cy="1743687"/>
            <a:chOff x="6114490" y="2602076"/>
            <a:chExt cx="1485237" cy="1743687"/>
          </a:xfrm>
        </p:grpSpPr>
        <p:pic>
          <p:nvPicPr>
            <p:cNvPr id="36" name="그림 35" descr="HP, 대기업 시장 겨냥한 ‘슈퍼돔2’ 서버 출시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490" y="2602076"/>
              <a:ext cx="1485237" cy="1373019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6438567" y="388409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u="sng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1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95" y="2980121"/>
            <a:ext cx="1469975" cy="22049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15933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ooper Black" panose="0208090404030B020404" pitchFamily="18" charset="0"/>
                <a:ea typeface="HY견고딕" panose="02030600000101010101" pitchFamily="18" charset="-127"/>
              </a:rPr>
              <a:t>Requirements</a:t>
            </a:r>
            <a:endParaRPr lang="ko-KR" altLang="en-US" sz="2800" dirty="0">
              <a:solidFill>
                <a:schemeClr val="tx1"/>
              </a:solidFill>
              <a:latin typeface="Cooper Black" panose="0208090404030B020404" pitchFamily="18" charset="0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35946" y="3390104"/>
            <a:ext cx="20297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공지 사항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설명 기능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5117" y="3015696"/>
            <a:ext cx="20297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길 안내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추천 코스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환경 설정</a:t>
            </a:r>
          </a:p>
        </p:txBody>
      </p:sp>
    </p:spTree>
    <p:extLst>
      <p:ext uri="{BB962C8B-B14F-4D97-AF65-F5344CB8AC3E}">
        <p14:creationId xmlns:p14="http://schemas.microsoft.com/office/powerpoint/2010/main" val="84540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95" y="2980121"/>
            <a:ext cx="1469975" cy="22049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15933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공지 사항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87" y="2578592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박물관의 공지사항을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Web View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형의 팝업으로 확인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31" y="4342254"/>
            <a:ext cx="1685059" cy="168505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6384" y="3075941"/>
            <a:ext cx="54959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95" y="2980121"/>
            <a:ext cx="1469975" cy="22049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15933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설명 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87" y="257859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각 전시물의 영역에 접근을 하면 전시물의 설명과 음성을 출력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170" name="Picture 2" descr="https://s-media-cache-ak0.pinimg.com/236x/ef/01/19/ef0119a99c9b474ac30557f45a655c14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85" y="4584169"/>
            <a:ext cx="1136583" cy="1136584"/>
          </a:xfrm>
          <a:prstGeom prst="rect">
            <a:avLst/>
          </a:prstGeom>
          <a:noFill/>
          <a:scene3d>
            <a:camera prst="orthographicFront">
              <a:rot lat="10800000" lon="108000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08" y="3311896"/>
            <a:ext cx="826157" cy="654041"/>
          </a:xfrm>
          <a:prstGeom prst="rect">
            <a:avLst/>
          </a:prstGeom>
        </p:spPr>
      </p:pic>
      <p:pic>
        <p:nvPicPr>
          <p:cNvPr id="7172" name="Picture 4" descr="https://cdn4.iconfinder.com/data/icons/museum/154/museum-exposition-place-culture-picture-nature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770" y="4082978"/>
            <a:ext cx="1681322" cy="168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576" y="3341611"/>
            <a:ext cx="382182" cy="64206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94" y="2923998"/>
            <a:ext cx="4139688" cy="282073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4043405"/>
            <a:ext cx="581923" cy="58192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562" y="3587341"/>
            <a:ext cx="750182" cy="137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2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95" y="2980121"/>
            <a:ext cx="1469975" cy="22049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15933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길 안내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87" y="2578592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목적지 검색 또는 지도 상 목적지 전시물을 선택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목적지까지의 경로와 현재 위치를 실시간 보여줌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071" y="3632940"/>
            <a:ext cx="1064535" cy="19806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744" y="3327846"/>
            <a:ext cx="4000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7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95" y="2980121"/>
            <a:ext cx="1469975" cy="22049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29984" y="2134557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 코스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87" y="2578592"/>
            <a:ext cx="685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선택한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추천코스의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경로를 지도 상에서 보여주며 길 안내 수행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891082" y="3274204"/>
            <a:ext cx="4958606" cy="2184079"/>
            <a:chOff x="4903961" y="3274204"/>
            <a:chExt cx="4958606" cy="2184079"/>
          </a:xfrm>
        </p:grpSpPr>
        <p:sp>
          <p:nvSpPr>
            <p:cNvPr id="18" name="직각 삼각형 17"/>
            <p:cNvSpPr/>
            <p:nvPr/>
          </p:nvSpPr>
          <p:spPr>
            <a:xfrm flipH="1">
              <a:off x="4903961" y="3274204"/>
              <a:ext cx="667396" cy="350419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/>
            <p:cNvSpPr/>
            <p:nvPr/>
          </p:nvSpPr>
          <p:spPr>
            <a:xfrm flipH="1" flipV="1">
              <a:off x="4943690" y="4359843"/>
              <a:ext cx="627032" cy="1098439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932508" y="3624623"/>
              <a:ext cx="630618" cy="7352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6005" y="3274204"/>
              <a:ext cx="4286562" cy="218407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38" y="3237634"/>
            <a:ext cx="1265174" cy="12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4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95" y="2980121"/>
            <a:ext cx="1469975" cy="22049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15933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 설정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87" y="2578592"/>
            <a:ext cx="424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각종 어플리케이션 환경에 대한 설정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56" y="4275649"/>
            <a:ext cx="1519848" cy="151984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849706" y="3031158"/>
            <a:ext cx="3136750" cy="27643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설명 중 자동 음성 </a:t>
            </a:r>
            <a:r>
              <a:rPr lang="en-US" altLang="ko-KR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on/off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설명 모드 </a:t>
            </a:r>
            <a:r>
              <a:rPr lang="en-US" altLang="ko-KR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on/off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목적지 검색 기록 삭제</a:t>
            </a:r>
            <a:endParaRPr lang="en-US" altLang="ko-KR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추천코스</a:t>
            </a:r>
            <a:r>
              <a:rPr lang="ko-KR" altLang="en-US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저장 </a:t>
            </a:r>
            <a:r>
              <a:rPr lang="en-US" altLang="ko-KR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on/off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4912" y="1130828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1832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88886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ooper Black" panose="0208090404030B020404" pitchFamily="18" charset="0"/>
                <a:ea typeface="HY견고딕" panose="02030600000101010101" pitchFamily="18" charset="-127"/>
              </a:rPr>
              <a:t>Requirements</a:t>
            </a:r>
            <a:endParaRPr lang="ko-KR" altLang="en-US" sz="2800" dirty="0">
              <a:solidFill>
                <a:schemeClr val="tx1"/>
              </a:solidFill>
              <a:latin typeface="Cooper Black" panose="0208090404030B020404" pitchFamily="18" charset="0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2932" y="2990817"/>
            <a:ext cx="35862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전시물 데이터 관리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 관리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추천 코스 관리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517" y="3073826"/>
            <a:ext cx="2175794" cy="20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37028" y="1361660"/>
            <a:ext cx="253627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1. </a:t>
            </a:r>
            <a:r>
              <a:rPr lang="ko-KR" altLang="en-US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추진 배경</a:t>
            </a:r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2. </a:t>
            </a:r>
            <a:r>
              <a:rPr lang="ko-KR" altLang="en-US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과제 목표</a:t>
            </a:r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3. </a:t>
            </a:r>
            <a:r>
              <a:rPr lang="ko-KR" altLang="en-US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과제 개요</a:t>
            </a:r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4. </a:t>
            </a:r>
            <a:r>
              <a:rPr lang="ko-KR" altLang="en-US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시스템 구성</a:t>
            </a:r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5. </a:t>
            </a:r>
            <a:r>
              <a:rPr lang="ko-KR" altLang="en-US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요구사항</a:t>
            </a:r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6. </a:t>
            </a:r>
            <a:r>
              <a:rPr lang="ko-KR" altLang="en-US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진행상황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56968" y="331466"/>
            <a:ext cx="10099676" cy="408103"/>
            <a:chOff x="1056968" y="344345"/>
            <a:chExt cx="10099676" cy="408103"/>
          </a:xfrm>
        </p:grpSpPr>
        <p:sp>
          <p:nvSpPr>
            <p:cNvPr id="3" name="TextBox 2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56968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1359" y="5004844"/>
            <a:ext cx="2733675" cy="14573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4912" y="1130828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 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6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261832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88886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전시물 데이터 관리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517" y="3073826"/>
            <a:ext cx="2175794" cy="20175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50547" y="2578592"/>
            <a:ext cx="443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전시물 데이터 추가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및 삭제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작가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대표이미지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설명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912" y="1130828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37" y="4453761"/>
            <a:ext cx="1275238" cy="12752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08" y="3224923"/>
            <a:ext cx="3709897" cy="26231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8465" y="4042930"/>
            <a:ext cx="1435968" cy="14359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88" y="4237149"/>
            <a:ext cx="1047531" cy="10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261832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88886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관리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517" y="3073826"/>
            <a:ext cx="2175794" cy="20175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50547" y="2578592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평면도 이미지 등록 및 삭제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평면도 상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Beacon,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전시물 위치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경유점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설정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912" y="1130828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08" y="3224923"/>
            <a:ext cx="3709897" cy="26231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18" y="3959334"/>
            <a:ext cx="1438405" cy="14384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50" y="4068936"/>
            <a:ext cx="1219200" cy="12192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37" y="4453761"/>
            <a:ext cx="1275238" cy="12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3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261832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88886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 코스 관리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517" y="3073826"/>
            <a:ext cx="2175794" cy="20175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50547" y="2578592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전시물 데이터를 나열한 추천 경로 추가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912" y="1130828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08" y="3224923"/>
            <a:ext cx="3709897" cy="26231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37" y="4453761"/>
            <a:ext cx="1275238" cy="12752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323" y="4082603"/>
            <a:ext cx="2429407" cy="12378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93" y="4781619"/>
            <a:ext cx="674132" cy="6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4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한쪽 모서리가 잘린 사각형 105"/>
          <p:cNvSpPr/>
          <p:nvPr/>
        </p:nvSpPr>
        <p:spPr>
          <a:xfrm>
            <a:off x="6175424" y="1753858"/>
            <a:ext cx="4599748" cy="4480854"/>
          </a:xfrm>
          <a:prstGeom prst="snip1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101" name="TextBox 100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884912" y="1130828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70" y="2176834"/>
            <a:ext cx="4406184" cy="275237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5" name="TextBox 104"/>
          <p:cNvSpPr txBox="1"/>
          <p:nvPr/>
        </p:nvSpPr>
        <p:spPr>
          <a:xfrm>
            <a:off x="6422697" y="2464724"/>
            <a:ext cx="43524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수행 계획서 작성 </a:t>
            </a:r>
            <a:r>
              <a:rPr lang="en-US" altLang="ko-KR" sz="24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done 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시스템 구상 </a:t>
            </a:r>
            <a:r>
              <a:rPr lang="en-US" altLang="ko-KR" sz="24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done 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과제 신청서 작성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doing.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분석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doing.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재료 구매 신청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to do.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…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6" y="3400679"/>
            <a:ext cx="2738750" cy="2112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4912" y="5696378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Trello </a:t>
            </a:r>
            <a:r>
              <a:rPr lang="ko-KR" altLang="en-US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및 </a:t>
            </a:r>
            <a:r>
              <a:rPr lang="en-US" altLang="ko-KR" dirty="0" err="1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KakaoTalk</a:t>
            </a:r>
            <a:r>
              <a:rPr lang="en-US" altLang="ko-KR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적극 활용 중</a:t>
            </a:r>
          </a:p>
        </p:txBody>
      </p:sp>
    </p:spTree>
    <p:extLst>
      <p:ext uri="{BB962C8B-B14F-4D97-AF65-F5344CB8AC3E}">
        <p14:creationId xmlns:p14="http://schemas.microsoft.com/office/powerpoint/2010/main" val="150337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/>
          <p:cNvSpPr/>
          <p:nvPr/>
        </p:nvSpPr>
        <p:spPr>
          <a:xfrm>
            <a:off x="1223682" y="1664452"/>
            <a:ext cx="5755342" cy="4480854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72" y="2826889"/>
            <a:ext cx="2874683" cy="1617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0" name="그룹 99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101" name="TextBox 100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884912" y="1130828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70" y="3772488"/>
            <a:ext cx="2330824" cy="1748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41" y="1777689"/>
            <a:ext cx="1763912" cy="2351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79" y="4278527"/>
            <a:ext cx="2376865" cy="1782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28" y="1842515"/>
            <a:ext cx="1763911" cy="2351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54" y="4015578"/>
            <a:ext cx="2376865" cy="1782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1" y="2315901"/>
            <a:ext cx="2418225" cy="1813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TextBox 105"/>
          <p:cNvSpPr txBox="1"/>
          <p:nvPr/>
        </p:nvSpPr>
        <p:spPr>
          <a:xfrm>
            <a:off x="7252192" y="1361660"/>
            <a:ext cx="431400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3/2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첫 모임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3/4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아이디어 수집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3/5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제안서 관련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3/9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정기 회의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3/10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요구사항 구상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3/11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디자인 요구사항 구상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3/12 UX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구상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– 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3/13 UX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구상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– 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3/14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수행계획서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관련</a:t>
            </a:r>
          </a:p>
        </p:txBody>
      </p:sp>
    </p:spTree>
    <p:extLst>
      <p:ext uri="{BB962C8B-B14F-4D97-AF65-F5344CB8AC3E}">
        <p14:creationId xmlns:p14="http://schemas.microsoft.com/office/powerpoint/2010/main" val="405708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2465" y="1950216"/>
            <a:ext cx="2216448" cy="4504372"/>
          </a:xfrm>
          <a:prstGeom prst="rect">
            <a:avLst/>
          </a:prstGeom>
          <a:pattFill prst="pct7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101" name="TextBox 100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cxnSp>
        <p:nvCxnSpPr>
          <p:cNvPr id="112" name="OTLSHAPE_M_cb71ea5d65284603aa77dd3cf4e9d429_Connector1"/>
          <p:cNvCxnSpPr/>
          <p:nvPr>
            <p:custDataLst>
              <p:tags r:id="rId1"/>
            </p:custDataLst>
          </p:nvPr>
        </p:nvCxnSpPr>
        <p:spPr>
          <a:xfrm>
            <a:off x="10805609" y="1075151"/>
            <a:ext cx="0" cy="442172"/>
          </a:xfrm>
          <a:prstGeom prst="line">
            <a:avLst/>
          </a:prstGeom>
          <a:ln w="6350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OTLSHAPE_M_50a7f901dc9241aea393bd371f2a8f90_Connector1"/>
          <p:cNvCxnSpPr/>
          <p:nvPr>
            <p:custDataLst>
              <p:tags r:id="rId2"/>
            </p:custDataLst>
          </p:nvPr>
        </p:nvCxnSpPr>
        <p:spPr>
          <a:xfrm>
            <a:off x="2060737" y="1075151"/>
            <a:ext cx="0" cy="442172"/>
          </a:xfrm>
          <a:prstGeom prst="line">
            <a:avLst/>
          </a:prstGeom>
          <a:ln w="6350" cap="flat" cmpd="sng" algn="ctr">
            <a:solidFill>
              <a:srgbClr val="0072B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TLSHAPE_TB_00000000000000000000000000000000_LeftEndCaps"/>
          <p:cNvSpPr txBox="1"/>
          <p:nvPr>
            <p:custDataLst>
              <p:tags r:id="rId3"/>
            </p:custDataLst>
          </p:nvPr>
        </p:nvSpPr>
        <p:spPr>
          <a:xfrm>
            <a:off x="1117108" y="1569323"/>
            <a:ext cx="612092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altLang="ko-KR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3</a:t>
            </a:r>
            <a:r>
              <a:rPr lang="ko-KR" altLang="en-US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월 초</a:t>
            </a:r>
          </a:p>
        </p:txBody>
      </p:sp>
      <p:sp>
        <p:nvSpPr>
          <p:cNvPr id="117" name="OTLSHAPE_TB_00000000000000000000000000000000_ScaleContainer"/>
          <p:cNvSpPr/>
          <p:nvPr>
            <p:custDataLst>
              <p:tags r:id="rId4"/>
            </p:custDataLst>
          </p:nvPr>
        </p:nvSpPr>
        <p:spPr>
          <a:xfrm>
            <a:off x="1843667" y="1517322"/>
            <a:ext cx="8961942" cy="41182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TLSHAPE_TB_00000000000000000000000000000000_TimescaleInterval1"/>
          <p:cNvSpPr txBox="1"/>
          <p:nvPr>
            <p:custDataLst>
              <p:tags r:id="rId5"/>
            </p:custDataLst>
          </p:nvPr>
        </p:nvSpPr>
        <p:spPr>
          <a:xfrm>
            <a:off x="1907167" y="1614796"/>
            <a:ext cx="2667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1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주</a:t>
            </a:r>
          </a:p>
        </p:txBody>
      </p:sp>
      <p:cxnSp>
        <p:nvCxnSpPr>
          <p:cNvPr id="119" name="OTLSHAPE_TB_00000000000000000000000000000000_Separator1"/>
          <p:cNvCxnSpPr/>
          <p:nvPr>
            <p:custDataLst>
              <p:tags r:id="rId6"/>
            </p:custDataLst>
          </p:nvPr>
        </p:nvCxnSpPr>
        <p:spPr>
          <a:xfrm>
            <a:off x="3318705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TLSHAPE_TB_00000000000000000000000000000000_TimescaleInterval2"/>
          <p:cNvSpPr txBox="1"/>
          <p:nvPr>
            <p:custDataLst>
              <p:tags r:id="rId7"/>
            </p:custDataLst>
          </p:nvPr>
        </p:nvSpPr>
        <p:spPr>
          <a:xfrm>
            <a:off x="3382206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3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121" name="OTLSHAPE_TB_00000000000000000000000000000000_Separator2"/>
          <p:cNvCxnSpPr/>
          <p:nvPr>
            <p:custDataLst>
              <p:tags r:id="rId8"/>
            </p:custDataLst>
          </p:nvPr>
        </p:nvCxnSpPr>
        <p:spPr>
          <a:xfrm>
            <a:off x="4793743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TLSHAPE_TB_00000000000000000000000000000000_TimescaleInterval3"/>
          <p:cNvSpPr txBox="1"/>
          <p:nvPr>
            <p:custDataLst>
              <p:tags r:id="rId9"/>
            </p:custDataLst>
          </p:nvPr>
        </p:nvSpPr>
        <p:spPr>
          <a:xfrm>
            <a:off x="4857245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5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137" name="OTLSHAPE_TB_00000000000000000000000000000000_Separator4"/>
          <p:cNvCxnSpPr/>
          <p:nvPr>
            <p:custDataLst>
              <p:tags r:id="rId10"/>
            </p:custDataLst>
          </p:nvPr>
        </p:nvCxnSpPr>
        <p:spPr>
          <a:xfrm>
            <a:off x="7743821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TLSHAPE_TB_00000000000000000000000000000000_TimescaleInterval5"/>
          <p:cNvSpPr txBox="1"/>
          <p:nvPr>
            <p:custDataLst>
              <p:tags r:id="rId11"/>
            </p:custDataLst>
          </p:nvPr>
        </p:nvSpPr>
        <p:spPr>
          <a:xfrm>
            <a:off x="7807322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7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142" name="OTLSHAPE_TB_00000000000000000000000000000000_Separator5"/>
          <p:cNvCxnSpPr/>
          <p:nvPr>
            <p:custDataLst>
              <p:tags r:id="rId12"/>
            </p:custDataLst>
          </p:nvPr>
        </p:nvCxnSpPr>
        <p:spPr>
          <a:xfrm>
            <a:off x="9218859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TLSHAPE_TB_00000000000000000000000000000000_TimescaleInterval6"/>
          <p:cNvSpPr txBox="1"/>
          <p:nvPr>
            <p:custDataLst>
              <p:tags r:id="rId13"/>
            </p:custDataLst>
          </p:nvPr>
        </p:nvSpPr>
        <p:spPr>
          <a:xfrm>
            <a:off x="9282361" y="1614796"/>
            <a:ext cx="15093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9</a:t>
            </a:r>
            <a:r>
              <a:rPr lang="ko-KR" altLang="en-US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주</a:t>
            </a:r>
          </a:p>
        </p:txBody>
      </p:sp>
      <p:sp>
        <p:nvSpPr>
          <p:cNvPr id="144" name="OTLSHAPE_M_50a7f901dc9241aea393bd371f2a8f90_Title"/>
          <p:cNvSpPr txBox="1"/>
          <p:nvPr>
            <p:custDataLst>
              <p:tags r:id="rId14"/>
            </p:custDataLst>
          </p:nvPr>
        </p:nvSpPr>
        <p:spPr>
          <a:xfrm>
            <a:off x="2282987" y="963180"/>
            <a:ext cx="596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개발 시작</a:t>
            </a:r>
          </a:p>
        </p:txBody>
      </p:sp>
      <p:sp>
        <p:nvSpPr>
          <p:cNvPr id="145" name="OTLSHAPE_M_50a7f901dc9241aea393bd371f2a8f90_Date"/>
          <p:cNvSpPr txBox="1"/>
          <p:nvPr>
            <p:custDataLst>
              <p:tags r:id="rId15"/>
            </p:custDataLst>
          </p:nvPr>
        </p:nvSpPr>
        <p:spPr>
          <a:xfrm>
            <a:off x="2282987" y="114639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000" spc="-8">
                <a:solidFill>
                  <a:srgbClr val="1F497E"/>
                </a:solidFill>
                <a:latin typeface="Calibri" panose="020F0502020204030204" pitchFamily="34" charset="0"/>
              </a:rPr>
              <a:t>3/7/2016</a:t>
            </a:r>
            <a:endParaRPr lang="ko-KR" alt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6" name="OTLSHAPE_M_50a7f901dc9241aea393bd371f2a8f90_Shape"/>
          <p:cNvSpPr/>
          <p:nvPr>
            <p:custDataLst>
              <p:tags r:id="rId16"/>
            </p:custDataLst>
          </p:nvPr>
        </p:nvSpPr>
        <p:spPr>
          <a:xfrm rot="16200000">
            <a:off x="2086137" y="1075151"/>
            <a:ext cx="165100" cy="1651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OTLSHAPE_M_cb71ea5d65284603aa77dd3cf4e9d429_Title"/>
          <p:cNvSpPr txBox="1"/>
          <p:nvPr>
            <p:custDataLst>
              <p:tags r:id="rId17"/>
            </p:custDataLst>
          </p:nvPr>
        </p:nvSpPr>
        <p:spPr>
          <a:xfrm>
            <a:off x="11027859" y="963180"/>
            <a:ext cx="596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개발 완료</a:t>
            </a:r>
          </a:p>
        </p:txBody>
      </p:sp>
      <p:sp>
        <p:nvSpPr>
          <p:cNvPr id="148" name="OTLSHAPE_M_cb71ea5d65284603aa77dd3cf4e9d429_Date"/>
          <p:cNvSpPr txBox="1"/>
          <p:nvPr>
            <p:custDataLst>
              <p:tags r:id="rId18"/>
            </p:custDataLst>
          </p:nvPr>
        </p:nvSpPr>
        <p:spPr>
          <a:xfrm>
            <a:off x="11027859" y="1146398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000" spc="-8">
                <a:solidFill>
                  <a:srgbClr val="1F497E"/>
                </a:solidFill>
                <a:latin typeface="Calibri" panose="020F0502020204030204" pitchFamily="34" charset="0"/>
              </a:rPr>
              <a:t>5/29/2016</a:t>
            </a:r>
            <a:endParaRPr lang="ko-KR" alt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9" name="OTLSHAPE_M_cb71ea5d65284603aa77dd3cf4e9d429_Shape"/>
          <p:cNvSpPr/>
          <p:nvPr>
            <p:custDataLst>
              <p:tags r:id="rId19"/>
            </p:custDataLst>
          </p:nvPr>
        </p:nvSpPr>
        <p:spPr>
          <a:xfrm rot="16200000">
            <a:off x="10831009" y="1075151"/>
            <a:ext cx="165100" cy="165100"/>
          </a:xfrm>
          <a:prstGeom prst="flowChartMerg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TLSHAPE_M_6ca32d0736d24ea99e94b4389f6c1365_Title"/>
          <p:cNvSpPr txBox="1"/>
          <p:nvPr>
            <p:custDataLst>
              <p:tags r:id="rId20"/>
            </p:custDataLst>
          </p:nvPr>
        </p:nvSpPr>
        <p:spPr>
          <a:xfrm>
            <a:off x="5085106" y="2222495"/>
            <a:ext cx="901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100" b="1" spc="-6" dirty="0">
                <a:solidFill>
                  <a:schemeClr val="dk1"/>
                </a:solidFill>
                <a:latin typeface="Calibri" panose="020F0502020204030204" pitchFamily="34" charset="0"/>
              </a:rPr>
              <a:t>핵심 기술 확보</a:t>
            </a:r>
          </a:p>
        </p:txBody>
      </p:sp>
      <p:sp>
        <p:nvSpPr>
          <p:cNvPr id="151" name="OTLSHAPE_M_6ca32d0736d24ea99e94b4389f6c1365_Date"/>
          <p:cNvSpPr txBox="1"/>
          <p:nvPr>
            <p:custDataLst>
              <p:tags r:id="rId21"/>
            </p:custDataLst>
          </p:nvPr>
        </p:nvSpPr>
        <p:spPr>
          <a:xfrm>
            <a:off x="5198092" y="2051359"/>
            <a:ext cx="642172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>
                <a:solidFill>
                  <a:srgbClr val="1F497E"/>
                </a:solidFill>
                <a:latin typeface="Calibri" panose="020F0502020204030204" pitchFamily="34" charset="0"/>
              </a:rPr>
              <a:t>4/10/2016</a:t>
            </a:r>
            <a:endParaRPr lang="ko-KR" altLang="en-US" sz="1100" spc="-8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2" name="OTLSHAPE_M_bfe662ef86ba451a81e2dd2b1baf0353_Title"/>
          <p:cNvSpPr txBox="1"/>
          <p:nvPr>
            <p:custDataLst>
              <p:tags r:id="rId22"/>
            </p:custDataLst>
          </p:nvPr>
        </p:nvSpPr>
        <p:spPr>
          <a:xfrm>
            <a:off x="8158764" y="2222495"/>
            <a:ext cx="698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100" b="1" spc="-10" dirty="0" err="1">
                <a:solidFill>
                  <a:schemeClr val="dk1"/>
                </a:solidFill>
                <a:latin typeface="Calibri" panose="020F0502020204030204" pitchFamily="34" charset="0"/>
              </a:rPr>
              <a:t>프로토타입</a:t>
            </a:r>
            <a:endParaRPr lang="ko-KR" altLang="en-US" sz="1100" b="1" spc="-1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OTLSHAPE_M_bfe662ef86ba451a81e2dd2b1baf0353_Date"/>
          <p:cNvSpPr txBox="1"/>
          <p:nvPr>
            <p:custDataLst>
              <p:tags r:id="rId23"/>
            </p:custDataLst>
          </p:nvPr>
        </p:nvSpPr>
        <p:spPr>
          <a:xfrm>
            <a:off x="8255389" y="2044564"/>
            <a:ext cx="79171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>
                <a:solidFill>
                  <a:srgbClr val="1F497E"/>
                </a:solidFill>
                <a:latin typeface="Calibri" panose="020F0502020204030204" pitchFamily="34" charset="0"/>
              </a:rPr>
              <a:t>5/8/2016</a:t>
            </a:r>
            <a:endParaRPr lang="ko-KR" altLang="en-US" sz="1100" spc="-8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5535956" y="1538709"/>
            <a:ext cx="1483319" cy="355303"/>
            <a:chOff x="5527567" y="1614210"/>
            <a:chExt cx="1485900" cy="355303"/>
          </a:xfrm>
        </p:grpSpPr>
        <p:sp>
          <p:nvSpPr>
            <p:cNvPr id="155" name="OTLSHAPE_T_de02eea5d67d43eeaf69c8adf5fdb713_Shape"/>
            <p:cNvSpPr/>
            <p:nvPr>
              <p:custDataLst>
                <p:tags r:id="rId87"/>
              </p:custDataLst>
            </p:nvPr>
          </p:nvSpPr>
          <p:spPr>
            <a:xfrm>
              <a:off x="5527567" y="1614210"/>
              <a:ext cx="1485900" cy="355303"/>
            </a:xfrm>
            <a:prstGeom prst="roundRect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OTLSHAPE_T_de02eea5d67d43eeaf69c8adf5fdb713_Title"/>
            <p:cNvSpPr txBox="1"/>
            <p:nvPr>
              <p:custDataLst>
                <p:tags r:id="rId88"/>
              </p:custDataLst>
            </p:nvPr>
          </p:nvSpPr>
          <p:spPr>
            <a:xfrm>
              <a:off x="5599818" y="1713682"/>
              <a:ext cx="13589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1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중간고사 준비 및 응시</a:t>
              </a: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678426" y="2677401"/>
            <a:ext cx="10294162" cy="3699134"/>
            <a:chOff x="678426" y="2731167"/>
            <a:chExt cx="10294162" cy="2861595"/>
          </a:xfrm>
        </p:grpSpPr>
        <p:cxnSp>
          <p:nvCxnSpPr>
            <p:cNvPr id="158" name="OTLSHAPE_T_b027ee81a8424a8ca669801eecd681f5_HorizontalConnector1"/>
            <p:cNvCxnSpPr/>
            <p:nvPr>
              <p:custDataLst>
                <p:tags r:id="rId46"/>
              </p:custDataLst>
            </p:nvPr>
          </p:nvCxnSpPr>
          <p:spPr>
            <a:xfrm>
              <a:off x="1969307" y="5224463"/>
              <a:ext cx="5033299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OTLSHAPE_T_e7286dcac39641718362ed16bcba7eff_HorizontalConnector1"/>
            <p:cNvCxnSpPr/>
            <p:nvPr>
              <p:custDataLst>
                <p:tags r:id="rId47"/>
              </p:custDataLst>
            </p:nvPr>
          </p:nvCxnSpPr>
          <p:spPr>
            <a:xfrm>
              <a:off x="1818346" y="4957763"/>
              <a:ext cx="5184260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OTLSHAPE_T_f261db622abe43e0936f6267e2da657f_HorizontalConnector1"/>
            <p:cNvCxnSpPr/>
            <p:nvPr>
              <p:custDataLst>
                <p:tags r:id="rId48"/>
              </p:custDataLst>
            </p:nvPr>
          </p:nvCxnSpPr>
          <p:spPr>
            <a:xfrm>
              <a:off x="2287780" y="4699667"/>
              <a:ext cx="1764748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OTLSHAPE_T_ab526be094b242268d9545621e74862e_HorizontalConnector1"/>
            <p:cNvCxnSpPr/>
            <p:nvPr>
              <p:custDataLst>
                <p:tags r:id="rId49"/>
              </p:custDataLst>
            </p:nvPr>
          </p:nvCxnSpPr>
          <p:spPr>
            <a:xfrm>
              <a:off x="2248706" y="4432967"/>
              <a:ext cx="1803822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OTLSHAPE_T_be74855d57784beba1590fc2d6c6bcc6_HorizontalConnector1"/>
            <p:cNvCxnSpPr/>
            <p:nvPr>
              <p:custDataLst>
                <p:tags r:id="rId50"/>
              </p:custDataLst>
            </p:nvPr>
          </p:nvCxnSpPr>
          <p:spPr>
            <a:xfrm>
              <a:off x="2890988" y="4166267"/>
              <a:ext cx="1161541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OTLSHAPE_T_dbc51ea702d44d248f317e69bf9903d7_HorizontalConnector1"/>
            <p:cNvCxnSpPr/>
            <p:nvPr>
              <p:custDataLst>
                <p:tags r:id="rId51"/>
              </p:custDataLst>
            </p:nvPr>
          </p:nvCxnSpPr>
          <p:spPr>
            <a:xfrm>
              <a:off x="2259882" y="3899567"/>
              <a:ext cx="1792646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OTLSHAPE_T_11c2c1d8acb942949ec53edd907b98a4_HorizontalConnector1"/>
            <p:cNvCxnSpPr/>
            <p:nvPr>
              <p:custDataLst>
                <p:tags r:id="rId52"/>
              </p:custDataLst>
            </p:nvPr>
          </p:nvCxnSpPr>
          <p:spPr>
            <a:xfrm>
              <a:off x="1969306" y="3632867"/>
              <a:ext cx="1345703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OTLSHAPE_T_f1f9876abc2941dea13571208c36a916_HorizontalConnector1"/>
            <p:cNvCxnSpPr/>
            <p:nvPr>
              <p:custDataLst>
                <p:tags r:id="rId53"/>
              </p:custDataLst>
            </p:nvPr>
          </p:nvCxnSpPr>
          <p:spPr>
            <a:xfrm>
              <a:off x="1969306" y="3366167"/>
              <a:ext cx="1345703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TLSHAPE_T_476a29ce61184c51baa621877d79b974_Shape"/>
            <p:cNvSpPr/>
            <p:nvPr>
              <p:custDataLst>
                <p:tags r:id="rId54"/>
              </p:custDataLst>
            </p:nvPr>
          </p:nvSpPr>
          <p:spPr>
            <a:xfrm>
              <a:off x="2577489" y="2731167"/>
              <a:ext cx="2959100" cy="2032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67" name="OTLSHAPE_T_476a29ce61184c51baa621877d79b974_JoinedDate"/>
            <p:cNvSpPr txBox="1"/>
            <p:nvPr>
              <p:custDataLst>
                <p:tags r:id="rId55"/>
              </p:custDataLst>
            </p:nvPr>
          </p:nvSpPr>
          <p:spPr>
            <a:xfrm>
              <a:off x="5578367" y="2749641"/>
              <a:ext cx="2195368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3/14/2016 - 4/10/2016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8" name="OTLSHAPE_T_476a29ce61184c51baa621877d79b974_Title"/>
            <p:cNvSpPr txBox="1"/>
            <p:nvPr>
              <p:custDataLst>
                <p:tags r:id="rId56"/>
              </p:custDataLst>
            </p:nvPr>
          </p:nvSpPr>
          <p:spPr>
            <a:xfrm>
              <a:off x="678426" y="2756138"/>
              <a:ext cx="18278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Beacon </a:t>
              </a:r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위치 인식 기술 획득</a:t>
              </a:r>
            </a:p>
          </p:txBody>
        </p:sp>
        <p:sp>
          <p:nvSpPr>
            <p:cNvPr id="169" name="OTLSHAPE_T_8d69e999e3cd426fb1e09b1c553e9f26_Shape"/>
            <p:cNvSpPr/>
            <p:nvPr>
              <p:custDataLst>
                <p:tags r:id="rId57"/>
              </p:custDataLst>
            </p:nvPr>
          </p:nvSpPr>
          <p:spPr>
            <a:xfrm>
              <a:off x="2577489" y="2997867"/>
              <a:ext cx="2959100" cy="203200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0" name="OTLSHAPE_T_8d69e999e3cd426fb1e09b1c553e9f26_JoinedDate"/>
            <p:cNvSpPr txBox="1"/>
            <p:nvPr>
              <p:custDataLst>
                <p:tags r:id="rId58"/>
              </p:custDataLst>
            </p:nvPr>
          </p:nvSpPr>
          <p:spPr>
            <a:xfrm>
              <a:off x="5578366" y="3008944"/>
              <a:ext cx="2280741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3/14/2016 - 4/10/2016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1" name="OTLSHAPE_T_8d69e999e3cd426fb1e09b1c553e9f26_Title"/>
            <p:cNvSpPr txBox="1"/>
            <p:nvPr>
              <p:custDataLst>
                <p:tags r:id="rId59"/>
              </p:custDataLst>
            </p:nvPr>
          </p:nvSpPr>
          <p:spPr>
            <a:xfrm>
              <a:off x="678426" y="3007412"/>
              <a:ext cx="18024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2" dirty="0">
                  <a:solidFill>
                    <a:schemeClr val="dk1"/>
                  </a:solidFill>
                  <a:latin typeface="Calibri" panose="020F0502020204030204" pitchFamily="34" charset="0"/>
                </a:rPr>
                <a:t>안드로이드 </a:t>
              </a:r>
              <a:r>
                <a:rPr lang="en-US" altLang="ko-KR" sz="1200" b="1" spc="-2" dirty="0">
                  <a:solidFill>
                    <a:schemeClr val="dk1"/>
                  </a:solidFill>
                  <a:latin typeface="Calibri" panose="020F0502020204030204" pitchFamily="34" charset="0"/>
                </a:rPr>
                <a:t>UI &amp; UX </a:t>
              </a:r>
              <a:r>
                <a:rPr lang="ko-KR" altLang="en-US" sz="1200" b="1" spc="-2" dirty="0">
                  <a:solidFill>
                    <a:schemeClr val="dk1"/>
                  </a:solidFill>
                  <a:latin typeface="Calibri" panose="020F0502020204030204" pitchFamily="34" charset="0"/>
                </a:rPr>
                <a:t>디자인</a:t>
              </a:r>
            </a:p>
          </p:txBody>
        </p:sp>
        <p:sp>
          <p:nvSpPr>
            <p:cNvPr id="172" name="OTLSHAPE_T_f1f9876abc2941dea13571208c36a916_Shape"/>
            <p:cNvSpPr/>
            <p:nvPr>
              <p:custDataLst>
                <p:tags r:id="rId60"/>
              </p:custDataLst>
            </p:nvPr>
          </p:nvSpPr>
          <p:spPr>
            <a:xfrm>
              <a:off x="3315009" y="3264568"/>
              <a:ext cx="4428812" cy="184622"/>
            </a:xfrm>
            <a:prstGeom prst="rect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3" name="OTLSHAPE_T_f1f9876abc2941dea13571208c36a916_JoinedDate"/>
            <p:cNvSpPr txBox="1"/>
            <p:nvPr>
              <p:custDataLst>
                <p:tags r:id="rId61"/>
              </p:custDataLst>
            </p:nvPr>
          </p:nvSpPr>
          <p:spPr>
            <a:xfrm>
              <a:off x="7790513" y="3279420"/>
              <a:ext cx="2474153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3/21/2016 - 5/1/2016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" name="OTLSHAPE_T_f1f9876abc2941dea13571208c36a916_Title"/>
            <p:cNvSpPr txBox="1"/>
            <p:nvPr>
              <p:custDataLst>
                <p:tags r:id="rId62"/>
              </p:custDataLst>
            </p:nvPr>
          </p:nvSpPr>
          <p:spPr>
            <a:xfrm>
              <a:off x="678426" y="3292948"/>
              <a:ext cx="11928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서버 서비스 구축</a:t>
              </a:r>
            </a:p>
          </p:txBody>
        </p:sp>
        <p:sp>
          <p:nvSpPr>
            <p:cNvPr id="175" name="OTLSHAPE_T_11c2c1d8acb942949ec53edd907b98a4_Shape"/>
            <p:cNvSpPr/>
            <p:nvPr>
              <p:custDataLst>
                <p:tags r:id="rId63"/>
              </p:custDataLst>
            </p:nvPr>
          </p:nvSpPr>
          <p:spPr>
            <a:xfrm>
              <a:off x="3315009" y="3531268"/>
              <a:ext cx="4428812" cy="194595"/>
            </a:xfrm>
            <a:prstGeom prst="rect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6" name="OTLSHAPE_T_11c2c1d8acb942949ec53edd907b98a4_JoinedDate"/>
            <p:cNvSpPr txBox="1"/>
            <p:nvPr>
              <p:custDataLst>
                <p:tags r:id="rId64"/>
              </p:custDataLst>
            </p:nvPr>
          </p:nvSpPr>
          <p:spPr>
            <a:xfrm>
              <a:off x="7790513" y="3548091"/>
              <a:ext cx="3182075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3/21/2016 - 5/1/2016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7" name="OTLSHAPE_T_11c2c1d8acb942949ec53edd907b98a4_Title"/>
            <p:cNvSpPr txBox="1"/>
            <p:nvPr>
              <p:custDataLst>
                <p:tags r:id="rId65"/>
              </p:custDataLst>
            </p:nvPr>
          </p:nvSpPr>
          <p:spPr>
            <a:xfrm>
              <a:off x="678426" y="3540812"/>
              <a:ext cx="11928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관리자 기능 구축</a:t>
              </a:r>
            </a:p>
          </p:txBody>
        </p:sp>
        <p:sp>
          <p:nvSpPr>
            <p:cNvPr id="178" name="OTLSHAPE_T_dbc51ea702d44d248f317e69bf9903d7_Shape"/>
            <p:cNvSpPr/>
            <p:nvPr>
              <p:custDataLst>
                <p:tags r:id="rId66"/>
              </p:custDataLst>
            </p:nvPr>
          </p:nvSpPr>
          <p:spPr>
            <a:xfrm>
              <a:off x="4052528" y="3797967"/>
              <a:ext cx="1485900" cy="203200"/>
            </a:xfrm>
            <a:prstGeom prst="rect">
              <a:avLst/>
            </a:prstGeom>
            <a:solidFill>
              <a:schemeClr val="dk2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9" name="OTLSHAPE_T_dbc51ea702d44d248f317e69bf9903d7_JoinedDate"/>
            <p:cNvSpPr txBox="1"/>
            <p:nvPr>
              <p:custDataLst>
                <p:tags r:id="rId67"/>
              </p:custDataLst>
            </p:nvPr>
          </p:nvSpPr>
          <p:spPr>
            <a:xfrm>
              <a:off x="5578367" y="3817665"/>
              <a:ext cx="2641886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3/28/2016 - 4/10/2016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0" name="OTLSHAPE_T_dbc51ea702d44d248f317e69bf9903d7_Title"/>
            <p:cNvSpPr txBox="1"/>
            <p:nvPr>
              <p:custDataLst>
                <p:tags r:id="rId68"/>
              </p:custDataLst>
            </p:nvPr>
          </p:nvSpPr>
          <p:spPr>
            <a:xfrm>
              <a:off x="678426" y="3832766"/>
              <a:ext cx="14849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안드로이드</a:t>
              </a:r>
              <a:r>
                <a:rPr lang="en-US" altLang="ko-KR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-</a:t>
              </a:r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서버 통신</a:t>
              </a:r>
            </a:p>
          </p:txBody>
        </p:sp>
        <p:sp>
          <p:nvSpPr>
            <p:cNvPr id="181" name="OTLSHAPE_T_be74855d57784beba1590fc2d6c6bcc6_Shape"/>
            <p:cNvSpPr/>
            <p:nvPr>
              <p:custDataLst>
                <p:tags r:id="rId69"/>
              </p:custDataLst>
            </p:nvPr>
          </p:nvSpPr>
          <p:spPr>
            <a:xfrm>
              <a:off x="4052528" y="4064667"/>
              <a:ext cx="4432300" cy="2032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82" name="OTLSHAPE_T_be74855d57784beba1590fc2d6c6bcc6_JoinedDate"/>
            <p:cNvSpPr txBox="1"/>
            <p:nvPr>
              <p:custDataLst>
                <p:tags r:id="rId70"/>
              </p:custDataLst>
            </p:nvPr>
          </p:nvSpPr>
          <p:spPr>
            <a:xfrm>
              <a:off x="8528443" y="4083142"/>
              <a:ext cx="186781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3/28/2016 - 5/8/2016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3" name="OTLSHAPE_T_be74855d57784beba1590fc2d6c6bcc6_Title"/>
            <p:cNvSpPr txBox="1"/>
            <p:nvPr>
              <p:custDataLst>
                <p:tags r:id="rId71"/>
              </p:custDataLst>
            </p:nvPr>
          </p:nvSpPr>
          <p:spPr>
            <a:xfrm>
              <a:off x="678426" y="4102337"/>
              <a:ext cx="2168946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안드로이드 기능 구축 및 </a:t>
              </a:r>
              <a:r>
                <a:rPr lang="en-US" altLang="ko-KR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UI </a:t>
              </a:r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제작</a:t>
              </a:r>
            </a:p>
          </p:txBody>
        </p:sp>
        <p:sp>
          <p:nvSpPr>
            <p:cNvPr id="184" name="OTLSHAPE_T_ab526be094b242268d9545621e74862e_Shape"/>
            <p:cNvSpPr/>
            <p:nvPr>
              <p:custDataLst>
                <p:tags r:id="rId72"/>
              </p:custDataLst>
            </p:nvPr>
          </p:nvSpPr>
          <p:spPr>
            <a:xfrm>
              <a:off x="4052528" y="4331367"/>
              <a:ext cx="4432300" cy="203200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85" name="OTLSHAPE_T_ab526be094b242268d9545621e74862e_JoinedDate"/>
            <p:cNvSpPr txBox="1"/>
            <p:nvPr>
              <p:custDataLst>
                <p:tags r:id="rId73"/>
              </p:custDataLst>
            </p:nvPr>
          </p:nvSpPr>
          <p:spPr>
            <a:xfrm>
              <a:off x="8528444" y="4349840"/>
              <a:ext cx="2168108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3/28/2016 - 5/8/2016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6" name="OTLSHAPE_T_ab526be094b242268d9545621e74862e_Title"/>
            <p:cNvSpPr txBox="1"/>
            <p:nvPr>
              <p:custDataLst>
                <p:tags r:id="rId74"/>
              </p:custDataLst>
            </p:nvPr>
          </p:nvSpPr>
          <p:spPr>
            <a:xfrm>
              <a:off x="678426" y="4360106"/>
              <a:ext cx="14722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안드로이드 </a:t>
              </a:r>
              <a:r>
                <a:rPr lang="ko-KR" altLang="en-US" sz="1200" b="1" spc="-6" dirty="0" err="1">
                  <a:solidFill>
                    <a:schemeClr val="dk1"/>
                  </a:solidFill>
                  <a:latin typeface="Calibri" panose="020F0502020204030204" pitchFamily="34" charset="0"/>
                </a:rPr>
                <a:t>에셋</a:t>
              </a:r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 제작</a:t>
              </a:r>
            </a:p>
          </p:txBody>
        </p:sp>
        <p:sp>
          <p:nvSpPr>
            <p:cNvPr id="187" name="OTLSHAPE_T_f261db622abe43e0936f6267e2da657f_Shape"/>
            <p:cNvSpPr/>
            <p:nvPr>
              <p:custDataLst>
                <p:tags r:id="rId75"/>
              </p:custDataLst>
            </p:nvPr>
          </p:nvSpPr>
          <p:spPr>
            <a:xfrm>
              <a:off x="4052528" y="4598067"/>
              <a:ext cx="1485900" cy="203200"/>
            </a:xfrm>
            <a:prstGeom prst="rect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88" name="OTLSHAPE_T_f261db622abe43e0936f6267e2da657f_JoinedDate"/>
            <p:cNvSpPr txBox="1"/>
            <p:nvPr>
              <p:custDataLst>
                <p:tags r:id="rId76"/>
              </p:custDataLst>
            </p:nvPr>
          </p:nvSpPr>
          <p:spPr>
            <a:xfrm>
              <a:off x="5578367" y="4611769"/>
              <a:ext cx="2827802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3/28/2016 - 4/10/2016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9" name="OTLSHAPE_T_f261db622abe43e0936f6267e2da657f_Title"/>
            <p:cNvSpPr txBox="1"/>
            <p:nvPr>
              <p:custDataLst>
                <p:tags r:id="rId77"/>
              </p:custDataLst>
            </p:nvPr>
          </p:nvSpPr>
          <p:spPr>
            <a:xfrm>
              <a:off x="678426" y="4648867"/>
              <a:ext cx="15230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관리자 </a:t>
              </a:r>
              <a:r>
                <a:rPr lang="en-US" altLang="ko-KR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UI &amp; UX </a:t>
              </a:r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디자인</a:t>
              </a:r>
            </a:p>
          </p:txBody>
        </p:sp>
        <p:sp>
          <p:nvSpPr>
            <p:cNvPr id="190" name="OTLSHAPE_T_e7286dcac39641718362ed16bcba7eff_Shape"/>
            <p:cNvSpPr/>
            <p:nvPr>
              <p:custDataLst>
                <p:tags r:id="rId78"/>
              </p:custDataLst>
            </p:nvPr>
          </p:nvSpPr>
          <p:spPr>
            <a:xfrm>
              <a:off x="7013482" y="4856163"/>
              <a:ext cx="1475023" cy="188924"/>
            </a:xfrm>
            <a:prstGeom prst="rect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91" name="OTLSHAPE_T_e7286dcac39641718362ed16bcba7eff_JoinedDate"/>
            <p:cNvSpPr txBox="1"/>
            <p:nvPr>
              <p:custDataLst>
                <p:tags r:id="rId79"/>
              </p:custDataLst>
            </p:nvPr>
          </p:nvSpPr>
          <p:spPr>
            <a:xfrm>
              <a:off x="8528444" y="4869865"/>
              <a:ext cx="1992072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4/25/2016 - 5/8/2016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2" name="OTLSHAPE_T_e7286dcac39641718362ed16bcba7eff_Title"/>
            <p:cNvSpPr txBox="1"/>
            <p:nvPr>
              <p:custDataLst>
                <p:tags r:id="rId80"/>
              </p:custDataLst>
            </p:nvPr>
          </p:nvSpPr>
          <p:spPr>
            <a:xfrm>
              <a:off x="678426" y="4906962"/>
              <a:ext cx="10531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관리자 </a:t>
              </a:r>
              <a:r>
                <a:rPr lang="en-US" altLang="ko-KR" sz="12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UI </a:t>
              </a:r>
              <a:r>
                <a:rPr lang="ko-KR" altLang="en-US" sz="12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제작</a:t>
              </a:r>
            </a:p>
          </p:txBody>
        </p:sp>
        <p:sp>
          <p:nvSpPr>
            <p:cNvPr id="193" name="OTLSHAPE_T_b027ee81a8424a8ca669801eecd681f5_Shape"/>
            <p:cNvSpPr/>
            <p:nvPr>
              <p:custDataLst>
                <p:tags r:id="rId81"/>
              </p:custDataLst>
            </p:nvPr>
          </p:nvSpPr>
          <p:spPr>
            <a:xfrm>
              <a:off x="7013482" y="5122861"/>
              <a:ext cx="1475024" cy="220058"/>
            </a:xfrm>
            <a:prstGeom prst="rect">
              <a:avLst/>
            </a:prstGeom>
            <a:solidFill>
              <a:schemeClr val="dk2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94" name="OTLSHAPE_T_b027ee81a8424a8ca669801eecd681f5_JoinedDate"/>
            <p:cNvSpPr txBox="1"/>
            <p:nvPr>
              <p:custDataLst>
                <p:tags r:id="rId82"/>
              </p:custDataLst>
            </p:nvPr>
          </p:nvSpPr>
          <p:spPr>
            <a:xfrm>
              <a:off x="8528444" y="5141336"/>
              <a:ext cx="2193508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4/25/2016 - 5/8/2016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5" name="OTLSHAPE_T_b027ee81a8424a8ca669801eecd681f5_Title"/>
            <p:cNvSpPr txBox="1"/>
            <p:nvPr>
              <p:custDataLst>
                <p:tags r:id="rId83"/>
              </p:custDataLst>
            </p:nvPr>
          </p:nvSpPr>
          <p:spPr>
            <a:xfrm>
              <a:off x="678426" y="5141442"/>
              <a:ext cx="11928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관리자 </a:t>
              </a:r>
              <a:r>
                <a:rPr lang="ko-KR" altLang="en-US" sz="1200" b="1" spc="-6" dirty="0" err="1">
                  <a:solidFill>
                    <a:schemeClr val="dk1"/>
                  </a:solidFill>
                  <a:latin typeface="Calibri" panose="020F0502020204030204" pitchFamily="34" charset="0"/>
                </a:rPr>
                <a:t>에셋</a:t>
              </a:r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 제작</a:t>
              </a:r>
            </a:p>
          </p:txBody>
        </p:sp>
        <p:sp>
          <p:nvSpPr>
            <p:cNvPr id="196" name="OTLSHAPE_T_8fdc5909600a43d49a6e9b63b4612c4a_Shape"/>
            <p:cNvSpPr/>
            <p:nvPr>
              <p:custDataLst>
                <p:tags r:id="rId84"/>
              </p:custDataLst>
            </p:nvPr>
          </p:nvSpPr>
          <p:spPr>
            <a:xfrm>
              <a:off x="2577488" y="5389563"/>
              <a:ext cx="6641181" cy="203199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97" name="OTLSHAPE_T_8fdc5909600a43d49a6e9b63b4612c4a_JoinedDate"/>
            <p:cNvSpPr txBox="1"/>
            <p:nvPr>
              <p:custDataLst>
                <p:tags r:id="rId85"/>
              </p:custDataLst>
            </p:nvPr>
          </p:nvSpPr>
          <p:spPr>
            <a:xfrm>
              <a:off x="9265962" y="5403623"/>
              <a:ext cx="145598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3/7/2016 - 5/15/2016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8" name="OTLSHAPE_T_8fdc5909600a43d49a6e9b63b4612c4a_Title"/>
            <p:cNvSpPr txBox="1"/>
            <p:nvPr>
              <p:custDataLst>
                <p:tags r:id="rId86"/>
              </p:custDataLst>
            </p:nvPr>
          </p:nvSpPr>
          <p:spPr>
            <a:xfrm>
              <a:off x="678426" y="5403839"/>
              <a:ext cx="16754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전시물 샘플 제작 및 탐색</a:t>
              </a:r>
            </a:p>
          </p:txBody>
        </p:sp>
      </p:grpSp>
      <p:sp>
        <p:nvSpPr>
          <p:cNvPr id="199" name="OTLSHAPE_TB_00000000000000000000000000000000_LeftEndCaps"/>
          <p:cNvSpPr txBox="1"/>
          <p:nvPr>
            <p:custDataLst>
              <p:tags r:id="rId24"/>
            </p:custDataLst>
          </p:nvPr>
        </p:nvSpPr>
        <p:spPr>
          <a:xfrm>
            <a:off x="10949143" y="1569323"/>
            <a:ext cx="612092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altLang="ko-KR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5</a:t>
            </a:r>
            <a:r>
              <a:rPr lang="ko-KR" altLang="en-US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월 말</a:t>
            </a:r>
          </a:p>
        </p:txBody>
      </p:sp>
      <p:sp>
        <p:nvSpPr>
          <p:cNvPr id="200" name="이등변 삼각형 199"/>
          <p:cNvSpPr/>
          <p:nvPr>
            <p:custDataLst>
              <p:tags r:id="rId25"/>
            </p:custDataLst>
          </p:nvPr>
        </p:nvSpPr>
        <p:spPr>
          <a:xfrm>
            <a:off x="5418824" y="1773481"/>
            <a:ext cx="228600" cy="254000"/>
          </a:xfrm>
          <a:prstGeom prst="triangle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이등변 삼각형 200"/>
          <p:cNvSpPr/>
          <p:nvPr>
            <p:custDataLst>
              <p:tags r:id="rId26"/>
            </p:custDataLst>
          </p:nvPr>
        </p:nvSpPr>
        <p:spPr>
          <a:xfrm>
            <a:off x="8374050" y="1764161"/>
            <a:ext cx="228600" cy="254000"/>
          </a:xfrm>
          <a:prstGeom prst="triangle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2" name="OTLSHAPE_TB_00000000000000000000000000000000_Separator1"/>
          <p:cNvCxnSpPr/>
          <p:nvPr>
            <p:custDataLst>
              <p:tags r:id="rId27"/>
            </p:custDataLst>
          </p:nvPr>
        </p:nvCxnSpPr>
        <p:spPr>
          <a:xfrm>
            <a:off x="2584882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TLSHAPE_TB_00000000000000000000000000000000_TimescaleInterval2"/>
          <p:cNvSpPr txBox="1"/>
          <p:nvPr>
            <p:custDataLst>
              <p:tags r:id="rId28"/>
            </p:custDataLst>
          </p:nvPr>
        </p:nvSpPr>
        <p:spPr>
          <a:xfrm>
            <a:off x="2648383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2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04" name="OTLSHAPE_TB_00000000000000000000000000000000_Separator1"/>
          <p:cNvCxnSpPr/>
          <p:nvPr>
            <p:custDataLst>
              <p:tags r:id="rId29"/>
            </p:custDataLst>
          </p:nvPr>
        </p:nvCxnSpPr>
        <p:spPr>
          <a:xfrm>
            <a:off x="4057047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TLSHAPE_TB_00000000000000000000000000000000_TimescaleInterval2"/>
          <p:cNvSpPr txBox="1"/>
          <p:nvPr>
            <p:custDataLst>
              <p:tags r:id="rId30"/>
            </p:custDataLst>
          </p:nvPr>
        </p:nvSpPr>
        <p:spPr>
          <a:xfrm>
            <a:off x="4120548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4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06" name="OTLSHAPE_TB_00000000000000000000000000000000_Separator2"/>
          <p:cNvCxnSpPr/>
          <p:nvPr>
            <p:custDataLst>
              <p:tags r:id="rId31"/>
            </p:custDataLst>
          </p:nvPr>
        </p:nvCxnSpPr>
        <p:spPr>
          <a:xfrm>
            <a:off x="7013483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TLSHAPE_TB_00000000000000000000000000000000_TimescaleInterval3"/>
          <p:cNvSpPr txBox="1"/>
          <p:nvPr>
            <p:custDataLst>
              <p:tags r:id="rId32"/>
            </p:custDataLst>
          </p:nvPr>
        </p:nvSpPr>
        <p:spPr>
          <a:xfrm>
            <a:off x="7076985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6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08" name="OTLSHAPE_TB_00000000000000000000000000000000_Separator4"/>
          <p:cNvCxnSpPr/>
          <p:nvPr>
            <p:custDataLst>
              <p:tags r:id="rId33"/>
            </p:custDataLst>
          </p:nvPr>
        </p:nvCxnSpPr>
        <p:spPr>
          <a:xfrm>
            <a:off x="8476757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TLSHAPE_TB_00000000000000000000000000000000_TimescaleInterval5"/>
          <p:cNvSpPr txBox="1"/>
          <p:nvPr>
            <p:custDataLst>
              <p:tags r:id="rId34"/>
            </p:custDataLst>
          </p:nvPr>
        </p:nvSpPr>
        <p:spPr>
          <a:xfrm>
            <a:off x="8540258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8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10" name="OTLSHAPE_TB_00000000000000000000000000000000_Separator5"/>
          <p:cNvCxnSpPr/>
          <p:nvPr>
            <p:custDataLst>
              <p:tags r:id="rId35"/>
            </p:custDataLst>
          </p:nvPr>
        </p:nvCxnSpPr>
        <p:spPr>
          <a:xfrm>
            <a:off x="9991983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TLSHAPE_TB_00000000000000000000000000000000_TimescaleInterval6"/>
          <p:cNvSpPr txBox="1"/>
          <p:nvPr>
            <p:custDataLst>
              <p:tags r:id="rId36"/>
            </p:custDataLst>
          </p:nvPr>
        </p:nvSpPr>
        <p:spPr>
          <a:xfrm>
            <a:off x="10055485" y="1614796"/>
            <a:ext cx="15093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10</a:t>
            </a:r>
            <a:r>
              <a:rPr lang="ko-KR" altLang="en-US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주</a:t>
            </a:r>
          </a:p>
        </p:txBody>
      </p:sp>
      <p:sp>
        <p:nvSpPr>
          <p:cNvPr id="212" name="OTLSHAPE_M_bfe662ef86ba451a81e2dd2b1baf0353_Title"/>
          <p:cNvSpPr txBox="1"/>
          <p:nvPr>
            <p:custDataLst>
              <p:tags r:id="rId37"/>
            </p:custDataLst>
          </p:nvPr>
        </p:nvSpPr>
        <p:spPr>
          <a:xfrm>
            <a:off x="1780551" y="2213841"/>
            <a:ext cx="1608662" cy="35137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프로젝트 기획</a:t>
            </a:r>
            <a:r>
              <a:rPr lang="en-US" altLang="ko-KR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, </a:t>
            </a:r>
            <a:r>
              <a:rPr lang="ko-KR" altLang="en-US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사전조사 및 전반적 준비</a:t>
            </a:r>
          </a:p>
        </p:txBody>
      </p:sp>
      <p:sp>
        <p:nvSpPr>
          <p:cNvPr id="213" name="OTLSHAPE_M_bfe662ef86ba451a81e2dd2b1baf0353_Date"/>
          <p:cNvSpPr txBox="1"/>
          <p:nvPr>
            <p:custDataLst>
              <p:tags r:id="rId38"/>
            </p:custDataLst>
          </p:nvPr>
        </p:nvSpPr>
        <p:spPr>
          <a:xfrm>
            <a:off x="2290136" y="2044564"/>
            <a:ext cx="79171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>
                <a:solidFill>
                  <a:srgbClr val="1F497E"/>
                </a:solidFill>
                <a:latin typeface="Calibri" panose="020F0502020204030204" pitchFamily="34" charset="0"/>
              </a:rPr>
              <a:t>3/13/2016</a:t>
            </a:r>
            <a:endParaRPr lang="ko-KR" altLang="en-US" sz="1100" spc="-8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14" name="이등변 삼각형 213"/>
          <p:cNvSpPr/>
          <p:nvPr>
            <p:custDataLst>
              <p:tags r:id="rId39"/>
            </p:custDataLst>
          </p:nvPr>
        </p:nvSpPr>
        <p:spPr>
          <a:xfrm>
            <a:off x="2475909" y="1764161"/>
            <a:ext cx="228600" cy="254000"/>
          </a:xfrm>
          <a:prstGeom prst="triangle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OTLSHAPE_M_bfe662ef86ba451a81e2dd2b1baf0353_Title"/>
          <p:cNvSpPr txBox="1"/>
          <p:nvPr>
            <p:custDataLst>
              <p:tags r:id="rId40"/>
            </p:custDataLst>
          </p:nvPr>
        </p:nvSpPr>
        <p:spPr>
          <a:xfrm>
            <a:off x="8918103" y="2223974"/>
            <a:ext cx="583962" cy="5078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통합 </a:t>
            </a:r>
            <a:r>
              <a:rPr lang="ko-KR" alt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및 컨텐츠 결합</a:t>
            </a:r>
            <a:endParaRPr lang="ko-KR" altLang="en-US" sz="1100" b="1" spc="-1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216" name="OTLSHAPE_M_bfe662ef86ba451a81e2dd2b1baf0353_Date"/>
          <p:cNvSpPr txBox="1"/>
          <p:nvPr>
            <p:custDataLst>
              <p:tags r:id="rId41"/>
            </p:custDataLst>
          </p:nvPr>
        </p:nvSpPr>
        <p:spPr>
          <a:xfrm>
            <a:off x="8932010" y="2044564"/>
            <a:ext cx="79171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>
                <a:solidFill>
                  <a:srgbClr val="1F497E"/>
                </a:solidFill>
                <a:latin typeface="Calibri" panose="020F0502020204030204" pitchFamily="34" charset="0"/>
              </a:rPr>
              <a:t>5/15/2016</a:t>
            </a:r>
            <a:endParaRPr lang="ko-KR" altLang="en-US" sz="1100" spc="-8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17" name="이등변 삼각형 216"/>
          <p:cNvSpPr/>
          <p:nvPr>
            <p:custDataLst>
              <p:tags r:id="rId42"/>
            </p:custDataLst>
          </p:nvPr>
        </p:nvSpPr>
        <p:spPr>
          <a:xfrm>
            <a:off x="9109394" y="1764161"/>
            <a:ext cx="228600" cy="254000"/>
          </a:xfrm>
          <a:prstGeom prst="triangle">
            <a:avLst/>
          </a:prstGeom>
          <a:ln/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OTLSHAPE_M_bfe662ef86ba451a81e2dd2b1baf0353_Title"/>
          <p:cNvSpPr txBox="1"/>
          <p:nvPr>
            <p:custDataLst>
              <p:tags r:id="rId43"/>
            </p:custDataLst>
          </p:nvPr>
        </p:nvSpPr>
        <p:spPr>
          <a:xfrm>
            <a:off x="10481759" y="2222495"/>
            <a:ext cx="698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100" b="1" spc="-10" dirty="0" err="1">
                <a:solidFill>
                  <a:schemeClr val="dk1"/>
                </a:solidFill>
                <a:latin typeface="Calibri" panose="020F0502020204030204" pitchFamily="34" charset="0"/>
              </a:rPr>
              <a:t>통합테스트</a:t>
            </a:r>
            <a:endParaRPr lang="ko-KR" altLang="en-US" sz="1100" b="1" spc="-1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219" name="OTLSHAPE_M_bfe662ef86ba451a81e2dd2b1baf0353_Date"/>
          <p:cNvSpPr txBox="1"/>
          <p:nvPr>
            <p:custDataLst>
              <p:tags r:id="rId44"/>
            </p:custDataLst>
          </p:nvPr>
        </p:nvSpPr>
        <p:spPr>
          <a:xfrm>
            <a:off x="10519661" y="2044564"/>
            <a:ext cx="79171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>
                <a:solidFill>
                  <a:srgbClr val="1F497E"/>
                </a:solidFill>
                <a:latin typeface="Calibri" panose="020F0502020204030204" pitchFamily="34" charset="0"/>
              </a:rPr>
              <a:t>5/29/2016</a:t>
            </a:r>
            <a:endParaRPr lang="ko-KR" altLang="en-US" sz="1100" spc="-8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이등변 삼각형 219"/>
          <p:cNvSpPr/>
          <p:nvPr>
            <p:custDataLst>
              <p:tags r:id="rId45"/>
            </p:custDataLst>
          </p:nvPr>
        </p:nvSpPr>
        <p:spPr>
          <a:xfrm>
            <a:off x="10697045" y="1764161"/>
            <a:ext cx="228600" cy="254000"/>
          </a:xfrm>
          <a:prstGeom prst="triangle">
            <a:avLst/>
          </a:prstGeom>
          <a:ln/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51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114954" y="339459"/>
            <a:ext cx="10041690" cy="400110"/>
            <a:chOff x="1114954" y="352338"/>
            <a:chExt cx="10041690" cy="400110"/>
          </a:xfrm>
        </p:grpSpPr>
        <p:sp>
          <p:nvSpPr>
            <p:cNvPr id="3" name="TextBox 2"/>
            <p:cNvSpPr txBox="1"/>
            <p:nvPr/>
          </p:nvSpPr>
          <p:spPr>
            <a:xfrm>
              <a:off x="1114954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10979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8193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35946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00554" y="3170183"/>
            <a:ext cx="5219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6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Q    &amp;    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1359" y="5004844"/>
            <a:ext cx="27336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캡스톤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디자인 프로젝트 수행 계획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ko-KR" altLang="en-US" sz="1800" b="1" dirty="0"/>
              <a:t>팀원</a:t>
            </a:r>
            <a:endParaRPr lang="en-US" altLang="ko-KR" sz="1800" b="1" dirty="0"/>
          </a:p>
          <a:p>
            <a:pPr marL="0" indent="0" algn="just">
              <a:buNone/>
            </a:pPr>
            <a:r>
              <a:rPr lang="ko-KR" altLang="en-US" sz="1400" dirty="0"/>
              <a:t>팀장 </a:t>
            </a:r>
            <a:r>
              <a:rPr lang="en-US" altLang="ko-KR" sz="1400" dirty="0"/>
              <a:t>: </a:t>
            </a:r>
            <a:r>
              <a:rPr lang="ko-KR" altLang="en-US" sz="1400" dirty="0"/>
              <a:t>손규호</a:t>
            </a: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400" dirty="0"/>
              <a:t>기술팀 </a:t>
            </a:r>
            <a:r>
              <a:rPr lang="en-US" altLang="ko-KR" sz="1400" dirty="0"/>
              <a:t>: </a:t>
            </a:r>
            <a:r>
              <a:rPr lang="ko-KR" altLang="en-US" sz="1400" dirty="0"/>
              <a:t>손규호</a:t>
            </a:r>
            <a:r>
              <a:rPr lang="en-US" altLang="ko-KR" sz="1400" dirty="0"/>
              <a:t>, </a:t>
            </a:r>
            <a:r>
              <a:rPr lang="ko-KR" altLang="en-US" sz="1400" dirty="0"/>
              <a:t>박성준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지재민</a:t>
            </a: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400" dirty="0" err="1"/>
              <a:t>디자인팀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최신우</a:t>
            </a:r>
            <a:r>
              <a:rPr lang="en-US" altLang="ko-KR" sz="1400" dirty="0"/>
              <a:t>, </a:t>
            </a:r>
            <a:r>
              <a:rPr lang="ko-KR" altLang="en-US" sz="1400" dirty="0"/>
              <a:t>장선영</a:t>
            </a:r>
            <a:r>
              <a:rPr lang="en-US" altLang="ko-KR" sz="1400" dirty="0"/>
              <a:t>, </a:t>
            </a:r>
            <a:r>
              <a:rPr lang="ko-KR" altLang="en-US" sz="1400" dirty="0"/>
              <a:t>김성현</a:t>
            </a:r>
            <a:endParaRPr lang="en-US" altLang="ko-KR" sz="1400" dirty="0"/>
          </a:p>
          <a:p>
            <a:pPr marL="0" indent="0" algn="just">
              <a:buNone/>
            </a:pP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800" b="1" dirty="0"/>
              <a:t>활용 자료</a:t>
            </a: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400" dirty="0"/>
              <a:t>표지 및 끝 템플릿 </a:t>
            </a:r>
            <a:r>
              <a:rPr lang="en-US" altLang="ko-KR" sz="1400" dirty="0"/>
              <a:t>: </a:t>
            </a:r>
          </a:p>
          <a:p>
            <a:pPr marL="0" indent="0" algn="just">
              <a:buNone/>
            </a:pPr>
            <a:r>
              <a:rPr lang="en-US" altLang="ko-KR" sz="1400" dirty="0">
                <a:hlinkClick r:id="rId2"/>
              </a:rPr>
              <a:t>http://www.showeet.com/02/09/2012/templates/origami-free-template-powerpoint-impress/</a:t>
            </a: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400" dirty="0"/>
              <a:t>본문 템플릿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https://community.articulate.com/download/blue-top-tabs</a:t>
            </a: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400" dirty="0"/>
              <a:t>타임 라인 플러그인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https://www.officetimeline.com/</a:t>
            </a:r>
            <a:endParaRPr lang="en-US" altLang="ko-KR" sz="1400" dirty="0"/>
          </a:p>
          <a:p>
            <a:pPr marL="0" indent="0" algn="just">
              <a:buNone/>
            </a:pP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800" b="1" dirty="0"/>
              <a:t>문의 사항</a:t>
            </a:r>
            <a:endParaRPr lang="en-US" altLang="ko-KR" sz="1800" b="1" dirty="0"/>
          </a:p>
          <a:p>
            <a:pPr marL="0" indent="0" algn="just">
              <a:buNone/>
            </a:pPr>
            <a:r>
              <a:rPr lang="ko-KR" altLang="en-US" sz="1400" dirty="0"/>
              <a:t>박성준 </a:t>
            </a:r>
            <a:r>
              <a:rPr lang="en-US" altLang="ko-KR" sz="1400" dirty="0"/>
              <a:t>– sjpark0233 @ gmail.com</a:t>
            </a:r>
          </a:p>
          <a:p>
            <a:pPr marL="0" indent="0" algn="just">
              <a:buNone/>
            </a:pPr>
            <a:r>
              <a:rPr lang="ko-KR" altLang="en-US" sz="1400" dirty="0" err="1"/>
              <a:t>최신우</a:t>
            </a:r>
            <a:r>
              <a:rPr lang="ko-KR" altLang="en-US" sz="1400" dirty="0"/>
              <a:t> </a:t>
            </a:r>
            <a:r>
              <a:rPr lang="en-US" altLang="ko-KR" sz="1400" dirty="0"/>
              <a:t>– tlsdn3277 @ naver.com</a:t>
            </a:r>
            <a:endParaRPr lang="en-US" sz="1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atinLnBrk="0"/>
            <a:fld id="{F9922A8A-E335-4B01-9B47-7F79D612943A}" type="slidenum">
              <a:rPr lang="en-US" sz="1800" kern="0">
                <a:solidFill>
                  <a:sysClr val="windowText" lastClr="000000"/>
                </a:solidFill>
              </a:rPr>
              <a:pPr latinLnBrk="0"/>
              <a:t>27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0"/>
            <a:r>
              <a:rPr lang="en-US" sz="2400" i="1" kern="0" dirty="0">
                <a:solidFill>
                  <a:sysClr val="windowText" lastClr="000000"/>
                </a:solidFill>
                <a:latin typeface="Cooper Black" panose="0208090404030B020404" pitchFamily="18" charset="0"/>
              </a:rPr>
              <a:t>Thank you !</a:t>
            </a:r>
          </a:p>
        </p:txBody>
      </p:sp>
      <p:sp>
        <p:nvSpPr>
          <p:cNvPr id="9" name="Espace réservé de la date 1"/>
          <p:cNvSpPr txBox="1">
            <a:spLocks/>
          </p:cNvSpPr>
          <p:nvPr/>
        </p:nvSpPr>
        <p:spPr>
          <a:xfrm>
            <a:off x="425975" y="481013"/>
            <a:ext cx="1737676" cy="3333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>
                <a:solidFill>
                  <a:schemeClr val="bg1">
                    <a:lumMod val="6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Team </a:t>
            </a:r>
            <a:r>
              <a:rPr lang="ko-KR" altLang="en-US" i="1" dirty="0">
                <a:solidFill>
                  <a:schemeClr val="bg1">
                    <a:lumMod val="6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하모니</a:t>
            </a:r>
            <a:endParaRPr lang="fr-FR" i="1" dirty="0">
              <a:solidFill>
                <a:schemeClr val="bg1">
                  <a:lumMod val="6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133801" y="339275"/>
            <a:ext cx="10078917" cy="413173"/>
            <a:chOff x="1133801" y="339275"/>
            <a:chExt cx="10078917" cy="413173"/>
          </a:xfrm>
        </p:grpSpPr>
        <p:sp>
          <p:nvSpPr>
            <p:cNvPr id="12" name="TextBox 11"/>
            <p:cNvSpPr txBox="1"/>
            <p:nvPr/>
          </p:nvSpPr>
          <p:spPr>
            <a:xfrm>
              <a:off x="4530805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과제개요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33801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추진배경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21366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진행상황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59052" y="339275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과제목표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20253" y="352338"/>
              <a:ext cx="1114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요구사항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21726" y="352338"/>
              <a:ext cx="1346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시스템구성</a:t>
              </a:r>
            </a:p>
          </p:txBody>
        </p:sp>
      </p:grpSp>
      <p:pic>
        <p:nvPicPr>
          <p:cNvPr id="1026" name="Picture 2" descr="C:\Users\user\Desktop\메추라기\박물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70" y="1756228"/>
            <a:ext cx="5233850" cy="45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메추라기\전시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1756228"/>
            <a:ext cx="5122069" cy="45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58750" y="1024983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추진 배경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501" y="1756228"/>
            <a:ext cx="5108088" cy="45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5670" y="1756228"/>
            <a:ext cx="5286102" cy="45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5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33801" y="339275"/>
            <a:ext cx="10078917" cy="413173"/>
            <a:chOff x="1133801" y="339275"/>
            <a:chExt cx="10078917" cy="413173"/>
          </a:xfrm>
        </p:grpSpPr>
        <p:sp>
          <p:nvSpPr>
            <p:cNvPr id="18" name="TextBox 17"/>
            <p:cNvSpPr txBox="1"/>
            <p:nvPr/>
          </p:nvSpPr>
          <p:spPr>
            <a:xfrm>
              <a:off x="4530805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3801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추진배경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021366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진행상황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59052" y="339275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과제목표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20253" y="352338"/>
              <a:ext cx="1114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요구사항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21726" y="352338"/>
              <a:ext cx="1346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시스템구성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84912" y="1130828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과제 목표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965" y="2924717"/>
            <a:ext cx="44831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      </a:t>
            </a:r>
            <a:r>
              <a:rPr lang="ko-KR" altLang="en-US" sz="3000" b="1" dirty="0">
                <a:solidFill>
                  <a:srgbClr val="0070C0"/>
                </a:solidFill>
              </a:rPr>
              <a:t>장애인들을 포함한 </a:t>
            </a:r>
            <a:endParaRPr lang="en-US" altLang="ko-KR" sz="3000" b="1" dirty="0">
              <a:solidFill>
                <a:srgbClr val="0070C0"/>
              </a:solidFill>
            </a:endParaRPr>
          </a:p>
          <a:p>
            <a:r>
              <a:rPr lang="ko-KR" altLang="en-US" sz="3000" b="1" dirty="0">
                <a:solidFill>
                  <a:srgbClr val="0070C0"/>
                </a:solidFill>
              </a:rPr>
              <a:t>남녀노소 모든 사람들의</a:t>
            </a:r>
            <a:endParaRPr lang="en-US" altLang="ko-KR" sz="3000" b="1" dirty="0">
              <a:solidFill>
                <a:srgbClr val="0070C0"/>
              </a:solidFill>
            </a:endParaRPr>
          </a:p>
          <a:p>
            <a:r>
              <a:rPr lang="ko-KR" altLang="en-US" sz="3000" b="1" dirty="0">
                <a:solidFill>
                  <a:srgbClr val="0070C0"/>
                </a:solidFill>
              </a:rPr>
              <a:t>       관람 편의를 제공</a:t>
            </a:r>
          </a:p>
          <a:p>
            <a:endParaRPr lang="ko-KR" altLang="en-US" sz="2500" dirty="0"/>
          </a:p>
        </p:txBody>
      </p:sp>
      <p:pic>
        <p:nvPicPr>
          <p:cNvPr id="2050" name="Picture 2" descr="C:\Users\user\Desktop\메추라기\남녀노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518" y="1130828"/>
            <a:ext cx="4775200" cy="272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메추라기\시각 장애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857" y="3855741"/>
            <a:ext cx="4775200" cy="260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93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33801" y="339275"/>
            <a:ext cx="10078917" cy="413173"/>
            <a:chOff x="1133801" y="339275"/>
            <a:chExt cx="10078917" cy="413173"/>
          </a:xfrm>
        </p:grpSpPr>
        <p:sp>
          <p:nvSpPr>
            <p:cNvPr id="18" name="TextBox 17"/>
            <p:cNvSpPr txBox="1"/>
            <p:nvPr/>
          </p:nvSpPr>
          <p:spPr>
            <a:xfrm>
              <a:off x="4530805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3801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추진배경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021366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진행상황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59052" y="339275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과제목표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20253" y="352338"/>
              <a:ext cx="1114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요구사항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21726" y="352338"/>
              <a:ext cx="1346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시스템구성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84912" y="1130828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과제 목표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4" name="Picture 2" descr="C:\Users\user\Desktop\메추라기\비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697" y="2207623"/>
            <a:ext cx="5473337" cy="36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4911" y="2648851"/>
            <a:ext cx="69893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BLE Beacon </a:t>
            </a:r>
            <a:r>
              <a:rPr lang="ko-KR" altLang="en-US" sz="2500" b="1" dirty="0"/>
              <a:t>을 이용한 실내 위치 인식 기술을 기반으로 전시관에서의 관람객의 편의를 위한 전시물 설명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길 안내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추천코스 기능을 제공</a:t>
            </a:r>
            <a:endParaRPr lang="en-US" altLang="ko-KR" sz="2500" b="1" dirty="0"/>
          </a:p>
          <a:p>
            <a:endParaRPr lang="en-US" altLang="ko-KR" sz="2500" b="1" dirty="0"/>
          </a:p>
          <a:p>
            <a:endParaRPr lang="en-US" altLang="ko-KR" sz="2500" b="1" dirty="0"/>
          </a:p>
          <a:p>
            <a:r>
              <a:rPr lang="ko-KR" altLang="en-US" sz="2500" b="1" dirty="0"/>
              <a:t> ‘</a:t>
            </a:r>
            <a:r>
              <a:rPr lang="ko-KR" altLang="en-US" sz="2500" b="1" dirty="0" err="1"/>
              <a:t>반응형</a:t>
            </a:r>
            <a:r>
              <a:rPr lang="ko-KR" altLang="en-US" sz="2500" b="1" dirty="0"/>
              <a:t> 전시물’을 위한 인프라 구축의 발판 마련</a:t>
            </a:r>
          </a:p>
        </p:txBody>
      </p:sp>
    </p:spTree>
    <p:extLst>
      <p:ext uri="{BB962C8B-B14F-4D97-AF65-F5344CB8AC3E}">
        <p14:creationId xmlns:p14="http://schemas.microsoft.com/office/powerpoint/2010/main" val="215826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33801" y="339275"/>
            <a:ext cx="10078917" cy="413173"/>
            <a:chOff x="1133801" y="339275"/>
            <a:chExt cx="10078917" cy="413173"/>
          </a:xfrm>
        </p:grpSpPr>
        <p:sp>
          <p:nvSpPr>
            <p:cNvPr id="18" name="TextBox 17"/>
            <p:cNvSpPr txBox="1"/>
            <p:nvPr/>
          </p:nvSpPr>
          <p:spPr>
            <a:xfrm>
              <a:off x="4674497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3801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추진배경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021366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진행상황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59052" y="339275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과제목표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20253" y="352338"/>
              <a:ext cx="1114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요구사항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21726" y="352338"/>
              <a:ext cx="1346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시스템구성</a:t>
              </a: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77970176" descr="EMB00002940ba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173" y="1397723"/>
            <a:ext cx="6350718" cy="501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84912" y="1992977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5069" y="33134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912" y="3313497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관리자용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4912" y="4640383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73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33801" y="339275"/>
            <a:ext cx="10078917" cy="413173"/>
            <a:chOff x="1133801" y="339275"/>
            <a:chExt cx="10078917" cy="413173"/>
          </a:xfrm>
        </p:grpSpPr>
        <p:sp>
          <p:nvSpPr>
            <p:cNvPr id="18" name="TextBox 17"/>
            <p:cNvSpPr txBox="1"/>
            <p:nvPr/>
          </p:nvSpPr>
          <p:spPr>
            <a:xfrm>
              <a:off x="4674497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3801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추진배경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021366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진행상황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59052" y="339275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과제목표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20253" y="352338"/>
              <a:ext cx="1114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요구사항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21726" y="352338"/>
              <a:ext cx="1346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시스템구성</a:t>
              </a: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77970176" descr="EMB00002940ba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2259874"/>
            <a:ext cx="4515212" cy="339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84912" y="1166890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5069" y="33134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5888" y="3204490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관리자용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4912" y="4839560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5069" y="1763485"/>
            <a:ext cx="6167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BLE </a:t>
            </a:r>
            <a:r>
              <a:rPr lang="en-US" altLang="ko-KR" sz="2000" b="1" dirty="0" err="1"/>
              <a:t>Beacon을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이용한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현재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위치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파악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사용자에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의해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선택된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특정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전시물을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목적지로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하는</a:t>
            </a:r>
            <a:r>
              <a:rPr lang="en-US" altLang="ko-KR" sz="2000" b="1" dirty="0"/>
              <a:t> 길 </a:t>
            </a:r>
            <a:r>
              <a:rPr lang="en-US" altLang="ko-KR" sz="2000" b="1" dirty="0" err="1"/>
              <a:t>안내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서비스가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구현되며</a:t>
            </a:r>
            <a:r>
              <a:rPr lang="en-US" altLang="ko-KR" sz="2000" b="1" dirty="0"/>
              <a:t>, 이 두 </a:t>
            </a:r>
            <a:r>
              <a:rPr lang="en-US" altLang="ko-KR" sz="2000" b="1" dirty="0" err="1"/>
              <a:t>기능을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응용한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추천코스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기능이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추가로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지원</a:t>
            </a:r>
            <a:endParaRPr lang="en-US" altLang="ko-KR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65069" y="3958044"/>
            <a:ext cx="5937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상기 모든 </a:t>
            </a:r>
            <a:r>
              <a:rPr lang="ko-KR" altLang="en-US" sz="2000" b="1" dirty="0" err="1"/>
              <a:t>안드로이드</a:t>
            </a:r>
            <a:r>
              <a:rPr lang="ko-KR" altLang="en-US" sz="2000" b="1" dirty="0"/>
              <a:t> 어플리케이션의 기능을 제공하기 위한 데이터 전송 및 편집 기능이 구현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4538" y="5471548"/>
            <a:ext cx="6187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접속 초기 </a:t>
            </a:r>
            <a:r>
              <a:rPr lang="ko-KR" altLang="en-US" sz="2000" b="1" dirty="0" err="1"/>
              <a:t>안드로이드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관리자 연결을 지원하는 기능이 구현</a:t>
            </a:r>
          </a:p>
        </p:txBody>
      </p:sp>
    </p:spTree>
    <p:extLst>
      <p:ext uri="{BB962C8B-B14F-4D97-AF65-F5344CB8AC3E}">
        <p14:creationId xmlns:p14="http://schemas.microsoft.com/office/powerpoint/2010/main" val="40666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33801" y="339275"/>
            <a:ext cx="10078917" cy="413173"/>
            <a:chOff x="1133801" y="339275"/>
            <a:chExt cx="10078917" cy="413173"/>
          </a:xfrm>
        </p:grpSpPr>
        <p:sp>
          <p:nvSpPr>
            <p:cNvPr id="18" name="TextBox 17"/>
            <p:cNvSpPr txBox="1"/>
            <p:nvPr/>
          </p:nvSpPr>
          <p:spPr>
            <a:xfrm>
              <a:off x="4674497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3801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추진배경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021366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진행상황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59052" y="339275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과제목표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20253" y="352338"/>
              <a:ext cx="1114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요구사항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21726" y="352338"/>
              <a:ext cx="1346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시스템구성</a:t>
              </a: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65069" y="33134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78557224" descr="EMB00002940bad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0" y="1476103"/>
            <a:ext cx="9893368" cy="525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884912" y="1014438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 분담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3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33801" y="339275"/>
            <a:ext cx="10078917" cy="413173"/>
            <a:chOff x="1133801" y="339275"/>
            <a:chExt cx="10078917" cy="413173"/>
          </a:xfrm>
        </p:grpSpPr>
        <p:sp>
          <p:nvSpPr>
            <p:cNvPr id="18" name="TextBox 17"/>
            <p:cNvSpPr txBox="1"/>
            <p:nvPr/>
          </p:nvSpPr>
          <p:spPr>
            <a:xfrm>
              <a:off x="4674497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3801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추진배경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021366" y="352338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진행상황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59052" y="339275"/>
              <a:ext cx="119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과제목표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20253" y="352338"/>
              <a:ext cx="1114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요구사항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21726" y="352338"/>
              <a:ext cx="1346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시스템구성</a:t>
              </a: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65069" y="33134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4912" y="1014438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 및 활용방안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9800" y="1632857"/>
            <a:ext cx="98912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>
                <a:latin typeface="+mn-ea"/>
              </a:rPr>
              <a:t>○ 기술 획득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BLE Beacon </a:t>
            </a:r>
            <a:r>
              <a:rPr lang="ko-KR" altLang="en-US" b="1" dirty="0">
                <a:latin typeface="+mn-ea"/>
              </a:rPr>
              <a:t>기반 위치 인식 기술 획득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이후 실내 위치 인식 기반 서비스에 광범위하게 적용 가능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서버 클라이언트 기반 </a:t>
            </a:r>
            <a:r>
              <a:rPr lang="ko-KR" altLang="en-US" b="1" dirty="0" err="1">
                <a:latin typeface="+mn-ea"/>
              </a:rPr>
              <a:t>안드로이드</a:t>
            </a:r>
            <a:r>
              <a:rPr lang="ko-KR" altLang="en-US" b="1" dirty="0">
                <a:latin typeface="+mn-ea"/>
              </a:rPr>
              <a:t> 어플리케이션 서비스 구축 기술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스마트 </a:t>
            </a:r>
            <a:r>
              <a:rPr lang="ko-KR" altLang="en-US" b="1" dirty="0" err="1">
                <a:latin typeface="+mn-ea"/>
              </a:rPr>
              <a:t>모바일</a:t>
            </a:r>
            <a:r>
              <a:rPr lang="ko-KR" altLang="en-US" b="1" dirty="0">
                <a:latin typeface="+mn-ea"/>
              </a:rPr>
              <a:t> 플랫폼 차세대 주력 </a:t>
            </a:r>
            <a:r>
              <a:rPr lang="en-US" altLang="ko-KR" b="1" dirty="0">
                <a:latin typeface="+mn-ea"/>
              </a:rPr>
              <a:t>SW </a:t>
            </a:r>
            <a:r>
              <a:rPr lang="ko-KR" altLang="en-US" b="1" dirty="0">
                <a:latin typeface="+mn-ea"/>
              </a:rPr>
              <a:t>산업인 </a:t>
            </a:r>
            <a:r>
              <a:rPr lang="ko-KR" altLang="en-US" b="1" dirty="0" err="1">
                <a:latin typeface="+mn-ea"/>
              </a:rPr>
              <a:t>안드로이드</a:t>
            </a:r>
            <a:r>
              <a:rPr lang="ko-KR" altLang="en-US" b="1" dirty="0">
                <a:latin typeface="+mn-ea"/>
              </a:rPr>
              <a:t> 어플리케이션 형태의 서비스 구축 경험 축적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ICT </a:t>
            </a:r>
            <a:r>
              <a:rPr lang="ko-KR" altLang="en-US" b="1" dirty="0">
                <a:latin typeface="+mn-ea"/>
              </a:rPr>
              <a:t>산업 기반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스마트 </a:t>
            </a:r>
            <a:r>
              <a:rPr lang="ko-KR" altLang="en-US" b="1" dirty="0" err="1">
                <a:latin typeface="+mn-ea"/>
              </a:rPr>
              <a:t>컨텐츠</a:t>
            </a:r>
            <a:r>
              <a:rPr lang="ko-KR" altLang="en-US" b="1" dirty="0">
                <a:latin typeface="+mn-ea"/>
              </a:rPr>
              <a:t> 서비스에서의 사용자 친화 인터페이스 디자인 경험 축적</a:t>
            </a:r>
            <a:endParaRPr lang="ko-KR" altLang="en-US" dirty="0">
              <a:latin typeface="+mn-ea"/>
            </a:endParaRPr>
          </a:p>
          <a:p>
            <a:pPr fontAlgn="base"/>
            <a:endParaRPr lang="en-US" altLang="ko-KR" b="1" dirty="0">
              <a:latin typeface="+mn-ea"/>
            </a:endParaRPr>
          </a:p>
          <a:p>
            <a:pPr fontAlgn="base"/>
            <a:r>
              <a:rPr lang="ko-KR" altLang="en-US" b="1" dirty="0">
                <a:latin typeface="+mn-ea"/>
              </a:rPr>
              <a:t>○ 상품화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관람객용 </a:t>
            </a:r>
            <a:r>
              <a:rPr lang="ko-KR" altLang="en-US" b="1" dirty="0" err="1">
                <a:latin typeface="+mn-ea"/>
              </a:rPr>
              <a:t>안드로이드</a:t>
            </a:r>
            <a:r>
              <a:rPr lang="ko-KR" altLang="en-US" b="1" dirty="0">
                <a:latin typeface="+mn-ea"/>
              </a:rPr>
              <a:t> 어플리케이션은 </a:t>
            </a:r>
            <a:r>
              <a:rPr lang="ko-KR" altLang="en-US" b="1" dirty="0" err="1">
                <a:latin typeface="+mn-ea"/>
              </a:rPr>
              <a:t>구글</a:t>
            </a:r>
            <a:r>
              <a:rPr lang="ko-KR" altLang="en-US" b="1" dirty="0">
                <a:latin typeface="+mn-ea"/>
              </a:rPr>
              <a:t> 플레이스토어를 통해 배포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관리자용 </a:t>
            </a:r>
            <a:r>
              <a:rPr lang="en-US" altLang="ko-KR" b="1" dirty="0">
                <a:latin typeface="+mn-ea"/>
              </a:rPr>
              <a:t>PC </a:t>
            </a:r>
            <a:r>
              <a:rPr lang="ko-KR" altLang="en-US" b="1" dirty="0">
                <a:latin typeface="+mn-ea"/>
              </a:rPr>
              <a:t>프로그램은 전시관에 판매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동시에 해당 서비스 도입 시의 가이드라인에 대한 교육 및 유지 보수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서버 프로그램은 상품화 시 자사에서 운영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매우 부하가 적으므로 별도의 서버를 운영하지 않고 상용 </a:t>
            </a:r>
            <a:r>
              <a:rPr lang="ko-KR" altLang="en-US" b="1" dirty="0" err="1">
                <a:latin typeface="+mn-ea"/>
              </a:rPr>
              <a:t>클라우드</a:t>
            </a:r>
            <a:r>
              <a:rPr lang="ko-KR" altLang="en-US" b="1" dirty="0">
                <a:latin typeface="+mn-ea"/>
              </a:rPr>
              <a:t> 서비스로도 충분히 운영 가능</a:t>
            </a:r>
            <a:r>
              <a:rPr lang="en-US" altLang="ko-KR" b="1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어느 하나의 전시관에만 국한되지 않는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확장성</a:t>
            </a:r>
            <a:r>
              <a:rPr lang="ko-KR" altLang="en-US" b="1" dirty="0">
                <a:latin typeface="+mn-ea"/>
              </a:rPr>
              <a:t> 있는 플랫폼 형식으로 구현하여 별도의 추가 개발 없이 넓은 고객층 확보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기존 개발 및 획득한 </a:t>
            </a:r>
            <a:r>
              <a:rPr lang="en-US" altLang="ko-KR" b="1" dirty="0">
                <a:latin typeface="+mn-ea"/>
              </a:rPr>
              <a:t>BLE Beacon </a:t>
            </a:r>
            <a:r>
              <a:rPr lang="ko-KR" altLang="en-US" b="1" dirty="0">
                <a:latin typeface="+mn-ea"/>
              </a:rPr>
              <a:t>기반 위치 인식 기술과 연계하여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추후 전시관 별로 ‘</a:t>
            </a:r>
            <a:r>
              <a:rPr lang="ko-KR" altLang="en-US" b="1" dirty="0" err="1">
                <a:latin typeface="+mn-ea"/>
              </a:rPr>
              <a:t>반응형</a:t>
            </a:r>
            <a:r>
              <a:rPr lang="ko-KR" altLang="en-US" b="1" dirty="0">
                <a:latin typeface="+mn-ea"/>
              </a:rPr>
              <a:t> 전시물’ 관련 인프라 지원 가능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544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rigami [Showeet.com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1072</Words>
  <Application>Microsoft Office PowerPoint</Application>
  <PresentationFormat>와이드스크린</PresentationFormat>
  <Paragraphs>367</Paragraphs>
  <Slides>27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  <vt:variant>
        <vt:lpstr>재구성한 쇼</vt:lpstr>
      </vt:variant>
      <vt:variant>
        <vt:i4>1</vt:i4>
      </vt:variant>
    </vt:vector>
  </HeadingPairs>
  <TitlesOfParts>
    <vt:vector size="42" baseType="lpstr">
      <vt:lpstr>HY견고딕</vt:lpstr>
      <vt:lpstr>HY중고딕</vt:lpstr>
      <vt:lpstr>HY헤드라인M</vt:lpstr>
      <vt:lpstr>나눔바른고딕</vt:lpstr>
      <vt:lpstr>맑은 고딕</vt:lpstr>
      <vt:lpstr>함초롬돋움</vt:lpstr>
      <vt:lpstr>휴먼둥근헤드라인</vt:lpstr>
      <vt:lpstr>Arial</vt:lpstr>
      <vt:lpstr>Calibri</vt:lpstr>
      <vt:lpstr>Cooper Black</vt:lpstr>
      <vt:lpstr>Wingdings</vt:lpstr>
      <vt:lpstr>Office 테마</vt:lpstr>
      <vt:lpstr>Office Theme</vt:lpstr>
      <vt:lpstr>Origami [Showeet.com]</vt:lpstr>
      <vt:lpstr>캡스톤 디자인 프로젝트 수행 계획 발표 시청각을 이용한 전시관 및 박물관 안내 어플리케이션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캡스톤 디자인 프로젝트 수행 계획</vt:lpstr>
      <vt:lpstr>재구성한 쇼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  프로젝트 제안서</dc:title>
  <dc:creator>손규호</dc:creator>
  <cp:lastModifiedBy>PSJ</cp:lastModifiedBy>
  <cp:revision>166</cp:revision>
  <dcterms:created xsi:type="dcterms:W3CDTF">2016-03-06T08:28:09Z</dcterms:created>
  <dcterms:modified xsi:type="dcterms:W3CDTF">2016-03-16T01:16:10Z</dcterms:modified>
</cp:coreProperties>
</file>